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21" r:id="rId2"/>
    <p:sldId id="322" r:id="rId3"/>
    <p:sldId id="377" r:id="rId4"/>
    <p:sldId id="376" r:id="rId5"/>
    <p:sldId id="365" r:id="rId6"/>
    <p:sldId id="366" r:id="rId7"/>
    <p:sldId id="367" r:id="rId8"/>
    <p:sldId id="368" r:id="rId9"/>
    <p:sldId id="369" r:id="rId10"/>
    <p:sldId id="370" r:id="rId11"/>
    <p:sldId id="373" r:id="rId12"/>
    <p:sldId id="371" r:id="rId13"/>
    <p:sldId id="372" r:id="rId14"/>
    <p:sldId id="375" r:id="rId15"/>
    <p:sldId id="374" r:id="rId16"/>
    <p:sldId id="356" r:id="rId17"/>
  </p:sldIdLst>
  <p:sldSz cx="9144000" cy="6858000" type="screen4x3"/>
  <p:notesSz cx="6735763" cy="9799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8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5970"/>
    <a:srgbClr val="FF3300"/>
    <a:srgbClr val="F92B3A"/>
    <a:srgbClr val="184440"/>
    <a:srgbClr val="1FE160"/>
    <a:srgbClr val="0DC0FF"/>
    <a:srgbClr val="44BCB1"/>
    <a:srgbClr val="42E679"/>
    <a:srgbClr val="25C6FF"/>
    <a:srgbClr val="3E31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4660" autoAdjust="0"/>
  </p:normalViewPr>
  <p:slideViewPr>
    <p:cSldViewPr>
      <p:cViewPr>
        <p:scale>
          <a:sx n="100" d="100"/>
          <a:sy n="100" d="100"/>
        </p:scale>
        <p:origin x="-1944" y="-3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2220" y="-108"/>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8998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5373" y="0"/>
            <a:ext cx="2918831" cy="489982"/>
          </a:xfrm>
          <a:prstGeom prst="rect">
            <a:avLst/>
          </a:prstGeom>
        </p:spPr>
        <p:txBody>
          <a:bodyPr vert="horz" lIns="91440" tIns="45720" rIns="91440" bIns="45720" rtlCol="0"/>
          <a:lstStyle>
            <a:lvl1pPr algn="r">
              <a:defRPr sz="1200"/>
            </a:lvl1pPr>
          </a:lstStyle>
          <a:p>
            <a:fld id="{CED9CDA3-1904-4229-9B5C-87A73F948422}" type="datetimeFigureOut">
              <a:rPr lang="ru-RU" smtClean="0"/>
              <a:pPr/>
              <a:t>11.04.2018</a:t>
            </a:fld>
            <a:endParaRPr lang="ru-RU"/>
          </a:p>
        </p:txBody>
      </p:sp>
      <p:sp>
        <p:nvSpPr>
          <p:cNvPr id="4" name="Образ слайда 3"/>
          <p:cNvSpPr>
            <a:spLocks noGrp="1" noRot="1" noChangeAspect="1"/>
          </p:cNvSpPr>
          <p:nvPr>
            <p:ph type="sldImg" idx="2"/>
          </p:nvPr>
        </p:nvSpPr>
        <p:spPr>
          <a:xfrm>
            <a:off x="919163" y="735013"/>
            <a:ext cx="4897437" cy="3675062"/>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3577" y="4654828"/>
            <a:ext cx="5388610" cy="44098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07955"/>
            <a:ext cx="2918831" cy="48998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5373" y="9307955"/>
            <a:ext cx="2918831" cy="489982"/>
          </a:xfrm>
          <a:prstGeom prst="rect">
            <a:avLst/>
          </a:prstGeom>
        </p:spPr>
        <p:txBody>
          <a:bodyPr vert="horz" lIns="91440" tIns="45720" rIns="91440" bIns="45720" rtlCol="0" anchor="b"/>
          <a:lstStyle>
            <a:lvl1pPr algn="r">
              <a:defRPr sz="1200"/>
            </a:lvl1pPr>
          </a:lstStyle>
          <a:p>
            <a:fld id="{4B25BB0D-8306-425A-812E-DA48E420C3FE}" type="slidenum">
              <a:rPr lang="ru-RU" smtClean="0"/>
              <a:pPr/>
              <a:t>‹#›</a:t>
            </a:fld>
            <a:endParaRPr lang="ru-RU"/>
          </a:p>
        </p:txBody>
      </p:sp>
    </p:spTree>
    <p:extLst>
      <p:ext uri="{BB962C8B-B14F-4D97-AF65-F5344CB8AC3E}">
        <p14:creationId xmlns:p14="http://schemas.microsoft.com/office/powerpoint/2010/main" val="3626981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aphicFrame>
        <p:nvGraphicFramePr>
          <p:cNvPr id="3089" name="Object 17"/>
          <p:cNvGraphicFramePr>
            <a:graphicFrameLocks noChangeAspect="1"/>
          </p:cNvGraphicFramePr>
          <p:nvPr/>
        </p:nvGraphicFramePr>
        <p:xfrm>
          <a:off x="2114550" y="0"/>
          <a:ext cx="7029450" cy="3276600"/>
        </p:xfrm>
        <a:graphic>
          <a:graphicData uri="http://schemas.openxmlformats.org/presentationml/2006/ole">
            <mc:AlternateContent xmlns:mc="http://schemas.openxmlformats.org/markup-compatibility/2006">
              <mc:Choice xmlns:v="urn:schemas-microsoft-com:vml" Requires="v">
                <p:oleObj spid="_x0000_s3107" name="Image" r:id="rId3" imgW="6565079" imgH="4761905" progId="">
                  <p:embed/>
                </p:oleObj>
              </mc:Choice>
              <mc:Fallback>
                <p:oleObj name="Image" r:id="rId3" imgW="6565079" imgH="4761905" progId="">
                  <p:embed/>
                  <p:pic>
                    <p:nvPicPr>
                      <p:cNvPr id="0"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4550" y="0"/>
                        <a:ext cx="702945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90" name="Rectangle 18"/>
          <p:cNvSpPr>
            <a:spLocks noChangeArrowheads="1"/>
          </p:cNvSpPr>
          <p:nvPr/>
        </p:nvSpPr>
        <p:spPr bwMode="gray">
          <a:xfrm>
            <a:off x="0" y="0"/>
            <a:ext cx="2133600" cy="3200400"/>
          </a:xfrm>
          <a:prstGeom prst="rect">
            <a:avLst/>
          </a:prstGeom>
          <a:solidFill>
            <a:schemeClr val="accent1"/>
          </a:solidFill>
          <a:ln w="9525">
            <a:noFill/>
            <a:miter lim="800000"/>
            <a:headEnd/>
            <a:tailEnd/>
          </a:ln>
          <a:effectLst/>
        </p:spPr>
        <p:txBody>
          <a:bodyPr wrap="none" anchor="ctr"/>
          <a:lstStyle/>
          <a:p>
            <a:endParaRPr lang="ru-RU"/>
          </a:p>
        </p:txBody>
      </p:sp>
      <p:sp>
        <p:nvSpPr>
          <p:cNvPr id="3091" name="Rectangle 19"/>
          <p:cNvSpPr>
            <a:spLocks noChangeArrowheads="1"/>
          </p:cNvSpPr>
          <p:nvPr/>
        </p:nvSpPr>
        <p:spPr bwMode="gray">
          <a:xfrm>
            <a:off x="0" y="3200400"/>
            <a:ext cx="9144000" cy="457200"/>
          </a:xfrm>
          <a:prstGeom prst="rect">
            <a:avLst/>
          </a:prstGeom>
          <a:solidFill>
            <a:schemeClr val="tx1"/>
          </a:solidFill>
          <a:ln w="28575">
            <a:noFill/>
            <a:miter lim="800000"/>
            <a:headEnd/>
            <a:tailEnd/>
          </a:ln>
          <a:effectLst/>
        </p:spPr>
        <p:txBody>
          <a:bodyPr wrap="none" anchor="ctr"/>
          <a:lstStyle/>
          <a:p>
            <a:endParaRPr lang="ru-RU"/>
          </a:p>
        </p:txBody>
      </p:sp>
      <p:sp>
        <p:nvSpPr>
          <p:cNvPr id="3092" name="Rectangle 20"/>
          <p:cNvSpPr>
            <a:spLocks noChangeArrowheads="1"/>
          </p:cNvSpPr>
          <p:nvPr/>
        </p:nvSpPr>
        <p:spPr bwMode="gray">
          <a:xfrm>
            <a:off x="0" y="3352800"/>
            <a:ext cx="2133600" cy="3505200"/>
          </a:xfrm>
          <a:prstGeom prst="rect">
            <a:avLst/>
          </a:prstGeom>
          <a:solidFill>
            <a:schemeClr val="tx2"/>
          </a:solidFill>
          <a:ln w="9525">
            <a:noFill/>
            <a:miter lim="800000"/>
            <a:headEnd/>
            <a:tailEnd/>
          </a:ln>
          <a:effectLst/>
        </p:spPr>
        <p:txBody>
          <a:bodyPr wrap="none" anchor="ctr"/>
          <a:lstStyle/>
          <a:p>
            <a:endParaRPr lang="ru-RU"/>
          </a:p>
        </p:txBody>
      </p:sp>
      <p:sp>
        <p:nvSpPr>
          <p:cNvPr id="3074" name="Rectangle 2"/>
          <p:cNvSpPr>
            <a:spLocks noGrp="1" noChangeArrowheads="1"/>
          </p:cNvSpPr>
          <p:nvPr>
            <p:ph type="ctrTitle"/>
          </p:nvPr>
        </p:nvSpPr>
        <p:spPr bwMode="black">
          <a:xfrm>
            <a:off x="2286000" y="4114800"/>
            <a:ext cx="6400800" cy="1524000"/>
          </a:xfrm>
        </p:spPr>
        <p:txBody>
          <a:bodyPr/>
          <a:lstStyle>
            <a:lvl1pPr>
              <a:defRPr sz="3600">
                <a:solidFill>
                  <a:schemeClr val="tx2"/>
                </a:solidFill>
              </a:defRPr>
            </a:lvl1pPr>
          </a:lstStyle>
          <a:p>
            <a:r>
              <a:rPr lang="ru-RU" smtClean="0"/>
              <a:t>Образец заголовка</a:t>
            </a:r>
            <a:endParaRPr lang="en-US"/>
          </a:p>
        </p:txBody>
      </p:sp>
      <p:sp>
        <p:nvSpPr>
          <p:cNvPr id="3075" name="Rectangle 3"/>
          <p:cNvSpPr>
            <a:spLocks noGrp="1" noChangeArrowheads="1"/>
          </p:cNvSpPr>
          <p:nvPr>
            <p:ph type="subTitle" idx="1"/>
          </p:nvPr>
        </p:nvSpPr>
        <p:spPr bwMode="white">
          <a:xfrm>
            <a:off x="2133600" y="3232150"/>
            <a:ext cx="6477000" cy="381000"/>
          </a:xfrm>
        </p:spPr>
        <p:txBody>
          <a:bodyPr/>
          <a:lstStyle>
            <a:lvl1pPr marL="0" indent="0">
              <a:buFont typeface="Wingdings" pitchFamily="2" charset="2"/>
              <a:buNone/>
              <a:defRPr sz="1800">
                <a:solidFill>
                  <a:schemeClr val="bg1"/>
                </a:solidFill>
              </a:defRPr>
            </a:lvl1pPr>
          </a:lstStyle>
          <a:p>
            <a:r>
              <a:rPr lang="ru-RU" smtClean="0"/>
              <a:t>Образец подзаголовка</a:t>
            </a:r>
            <a:endParaRPr lang="en-US"/>
          </a:p>
        </p:txBody>
      </p:sp>
      <p:sp>
        <p:nvSpPr>
          <p:cNvPr id="3076" name="Rectangle 4"/>
          <p:cNvSpPr>
            <a:spLocks noGrp="1" noChangeArrowheads="1"/>
          </p:cNvSpPr>
          <p:nvPr>
            <p:ph type="dt" sz="half" idx="2"/>
          </p:nvPr>
        </p:nvSpPr>
        <p:spPr bwMode="auto">
          <a:xfrm>
            <a:off x="3581400" y="6508750"/>
            <a:ext cx="2133600" cy="152400"/>
          </a:xfrm>
        </p:spPr>
        <p:txBody>
          <a:bodyPr/>
          <a:lstStyle>
            <a:lvl1pPr>
              <a:defRPr sz="1400">
                <a:solidFill>
                  <a:schemeClr val="tx1"/>
                </a:solidFill>
                <a:latin typeface="Times New Roman" pitchFamily="18" charset="0"/>
              </a:defRPr>
            </a:lvl1pPr>
          </a:lstStyle>
          <a:p>
            <a:endParaRPr lang="en-US"/>
          </a:p>
        </p:txBody>
      </p:sp>
      <p:sp>
        <p:nvSpPr>
          <p:cNvPr id="3078" name="Rectangle 6"/>
          <p:cNvSpPr>
            <a:spLocks noGrp="1" noChangeArrowheads="1"/>
          </p:cNvSpPr>
          <p:nvPr>
            <p:ph type="sldNum" sz="quarter" idx="4"/>
          </p:nvPr>
        </p:nvSpPr>
        <p:spPr bwMode="auto">
          <a:xfrm>
            <a:off x="6553200" y="6477000"/>
            <a:ext cx="2133600" cy="168275"/>
          </a:xfrm>
        </p:spPr>
        <p:txBody>
          <a:bodyPr/>
          <a:lstStyle>
            <a:lvl1pPr algn="r">
              <a:defRPr sz="1400">
                <a:solidFill>
                  <a:schemeClr val="tx1"/>
                </a:solidFill>
                <a:latin typeface="Times New Roman" pitchFamily="18" charset="0"/>
              </a:defRPr>
            </a:lvl1pPr>
          </a:lstStyle>
          <a:p>
            <a:fld id="{D56CBB40-41B9-453D-9DDC-E1FC53B39534}" type="slidenum">
              <a:rPr lang="en-US"/>
              <a:pPr/>
              <a:t>‹#›</a:t>
            </a:fld>
            <a:endParaRPr lang="en-US"/>
          </a:p>
        </p:txBody>
      </p:sp>
      <p:sp>
        <p:nvSpPr>
          <p:cNvPr id="3086" name="Text Box 14"/>
          <p:cNvSpPr txBox="1">
            <a:spLocks noChangeArrowheads="1"/>
          </p:cNvSpPr>
          <p:nvPr/>
        </p:nvSpPr>
        <p:spPr bwMode="white">
          <a:xfrm>
            <a:off x="457200" y="457200"/>
            <a:ext cx="1219200" cy="457200"/>
          </a:xfrm>
          <a:prstGeom prst="rect">
            <a:avLst/>
          </a:prstGeom>
          <a:noFill/>
          <a:ln w="9525">
            <a:noFill/>
            <a:miter lim="800000"/>
            <a:headEnd/>
            <a:tailEnd/>
          </a:ln>
          <a:effectLst/>
        </p:spPr>
        <p:txBody>
          <a:bodyPr>
            <a:spAutoFit/>
          </a:bodyPr>
          <a:lstStyle/>
          <a:p>
            <a:r>
              <a:rPr lang="en-US" sz="2400" b="1">
                <a:solidFill>
                  <a:schemeClr val="bg1"/>
                </a:solidFill>
                <a:latin typeface="Verdana" pitchFamily="34" charset="0"/>
              </a:rPr>
              <a:t>LOGO</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r>
              <a:rPr lang="en-US" dirty="0" smtClean="0"/>
              <a:t>http://ppt.prtxt.ru</a:t>
            </a:r>
            <a:endParaRPr lang="en-US" dirty="0"/>
          </a:p>
        </p:txBody>
      </p:sp>
      <p:sp>
        <p:nvSpPr>
          <p:cNvPr id="5" name="Нижний колонтитул 4"/>
          <p:cNvSpPr>
            <a:spLocks noGrp="1"/>
          </p:cNvSpPr>
          <p:nvPr>
            <p:ph type="ftr" sz="quarter" idx="11"/>
          </p:nvPr>
        </p:nvSpPr>
        <p:spPr/>
        <p:txBody>
          <a:bodyPr/>
          <a:lstStyle>
            <a:lvl1pPr>
              <a:defRPr/>
            </a:lvl1pPr>
          </a:lstStyle>
          <a:p>
            <a:r>
              <a:rPr lang="en-US"/>
              <a:t>Company Logo</a:t>
            </a:r>
          </a:p>
        </p:txBody>
      </p:sp>
      <p:sp>
        <p:nvSpPr>
          <p:cNvPr id="6" name="Номер слайда 5"/>
          <p:cNvSpPr>
            <a:spLocks noGrp="1"/>
          </p:cNvSpPr>
          <p:nvPr>
            <p:ph type="sldNum" sz="quarter" idx="12"/>
          </p:nvPr>
        </p:nvSpPr>
        <p:spPr/>
        <p:txBody>
          <a:bodyPr/>
          <a:lstStyle>
            <a:lvl1pPr>
              <a:defRPr/>
            </a:lvl1pPr>
          </a:lstStyle>
          <a:p>
            <a:fld id="{68EEE01E-D122-4235-B676-3FE542210DF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2400"/>
            <a:ext cx="2057400" cy="6172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2400"/>
            <a:ext cx="6019800" cy="6172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r>
              <a:rPr lang="en-US" dirty="0" smtClean="0"/>
              <a:t>http://ppt.prtxt.ru</a:t>
            </a:r>
            <a:endParaRPr lang="en-US" dirty="0"/>
          </a:p>
        </p:txBody>
      </p:sp>
      <p:sp>
        <p:nvSpPr>
          <p:cNvPr id="5" name="Нижний колонтитул 4"/>
          <p:cNvSpPr>
            <a:spLocks noGrp="1"/>
          </p:cNvSpPr>
          <p:nvPr>
            <p:ph type="ftr" sz="quarter" idx="11"/>
          </p:nvPr>
        </p:nvSpPr>
        <p:spPr/>
        <p:txBody>
          <a:bodyPr/>
          <a:lstStyle>
            <a:lvl1pPr>
              <a:defRPr/>
            </a:lvl1pPr>
          </a:lstStyle>
          <a:p>
            <a:r>
              <a:rPr lang="en-US"/>
              <a:t>Company Logo</a:t>
            </a:r>
          </a:p>
        </p:txBody>
      </p:sp>
      <p:sp>
        <p:nvSpPr>
          <p:cNvPr id="6" name="Номер слайда 5"/>
          <p:cNvSpPr>
            <a:spLocks noGrp="1"/>
          </p:cNvSpPr>
          <p:nvPr>
            <p:ph type="sldNum" sz="quarter" idx="12"/>
          </p:nvPr>
        </p:nvSpPr>
        <p:spPr/>
        <p:txBody>
          <a:bodyPr/>
          <a:lstStyle>
            <a:lvl1pPr>
              <a:defRPr/>
            </a:lvl1pPr>
          </a:lstStyle>
          <a:p>
            <a:fld id="{B74DCD5F-8754-444D-AE98-272B729A7637}"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563563"/>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076325"/>
            <a:ext cx="8229600" cy="5248275"/>
          </a:xfrm>
        </p:spPr>
        <p:txBody>
          <a:bodyPr/>
          <a:lstStyle/>
          <a:p>
            <a:r>
              <a:rPr lang="ru-RU" smtClean="0"/>
              <a:t>Вставка таблицы</a:t>
            </a:r>
            <a:endParaRPr lang="ru-RU"/>
          </a:p>
        </p:txBody>
      </p:sp>
      <p:sp>
        <p:nvSpPr>
          <p:cNvPr id="4" name="Дата 3"/>
          <p:cNvSpPr>
            <a:spLocks noGrp="1"/>
          </p:cNvSpPr>
          <p:nvPr>
            <p:ph type="dt" sz="half" idx="10"/>
          </p:nvPr>
        </p:nvSpPr>
        <p:spPr>
          <a:xfrm>
            <a:off x="381000" y="6567488"/>
            <a:ext cx="2438400" cy="214312"/>
          </a:xfrm>
        </p:spPr>
        <p:txBody>
          <a:bodyPr/>
          <a:lstStyle>
            <a:lvl1pPr>
              <a:defRPr/>
            </a:lvl1pPr>
          </a:lstStyle>
          <a:p>
            <a:r>
              <a:rPr lang="en-US" dirty="0" smtClean="0"/>
              <a:t>http://ppt.prtxt.ru</a:t>
            </a:r>
            <a:endParaRPr lang="en-US" dirty="0"/>
          </a:p>
        </p:txBody>
      </p:sp>
      <p:sp>
        <p:nvSpPr>
          <p:cNvPr id="5" name="Нижний колонтитул 4"/>
          <p:cNvSpPr>
            <a:spLocks noGrp="1"/>
          </p:cNvSpPr>
          <p:nvPr>
            <p:ph type="ftr" sz="quarter" idx="11"/>
          </p:nvPr>
        </p:nvSpPr>
        <p:spPr>
          <a:xfrm>
            <a:off x="6400800" y="6551613"/>
            <a:ext cx="2362200" cy="241300"/>
          </a:xfrm>
        </p:spPr>
        <p:txBody>
          <a:bodyPr/>
          <a:lstStyle>
            <a:lvl1pPr>
              <a:defRPr/>
            </a:lvl1pPr>
          </a:lstStyle>
          <a:p>
            <a:r>
              <a:rPr lang="en-US"/>
              <a:t>Company Logo</a:t>
            </a:r>
          </a:p>
        </p:txBody>
      </p:sp>
      <p:sp>
        <p:nvSpPr>
          <p:cNvPr id="6" name="Номер слайда 5"/>
          <p:cNvSpPr>
            <a:spLocks noGrp="1"/>
          </p:cNvSpPr>
          <p:nvPr>
            <p:ph type="sldNum" sz="quarter" idx="12"/>
          </p:nvPr>
        </p:nvSpPr>
        <p:spPr>
          <a:xfrm>
            <a:off x="3657600" y="6551613"/>
            <a:ext cx="2133600" cy="241300"/>
          </a:xfrm>
        </p:spPr>
        <p:txBody>
          <a:bodyPr/>
          <a:lstStyle>
            <a:lvl1pPr>
              <a:defRPr/>
            </a:lvl1pPr>
          </a:lstStyle>
          <a:p>
            <a:fld id="{A146FAE9-9CE7-43FE-A7E2-84AF7AB2AEA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r>
              <a:rPr lang="en-US" dirty="0" smtClean="0"/>
              <a:t>http://ppt.prtxt.ru</a:t>
            </a:r>
            <a:endParaRPr lang="en-US" dirty="0"/>
          </a:p>
        </p:txBody>
      </p:sp>
      <p:sp>
        <p:nvSpPr>
          <p:cNvPr id="5" name="Нижний колонтитул 4"/>
          <p:cNvSpPr>
            <a:spLocks noGrp="1"/>
          </p:cNvSpPr>
          <p:nvPr>
            <p:ph type="ftr" sz="quarter" idx="11"/>
          </p:nvPr>
        </p:nvSpPr>
        <p:spPr/>
        <p:txBody>
          <a:bodyPr/>
          <a:lstStyle>
            <a:lvl1pPr>
              <a:defRPr/>
            </a:lvl1pPr>
          </a:lstStyle>
          <a:p>
            <a:r>
              <a:rPr lang="en-US"/>
              <a:t>Company Logo</a:t>
            </a:r>
          </a:p>
        </p:txBody>
      </p:sp>
      <p:sp>
        <p:nvSpPr>
          <p:cNvPr id="6" name="Номер слайда 5"/>
          <p:cNvSpPr>
            <a:spLocks noGrp="1"/>
          </p:cNvSpPr>
          <p:nvPr>
            <p:ph type="sldNum" sz="quarter" idx="12"/>
          </p:nvPr>
        </p:nvSpPr>
        <p:spPr/>
        <p:txBody>
          <a:bodyPr/>
          <a:lstStyle>
            <a:lvl1pPr>
              <a:defRPr/>
            </a:lvl1pPr>
          </a:lstStyle>
          <a:p>
            <a:fld id="{FDB1EA86-A01B-43F5-BC15-46237CFAAA8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r>
              <a:rPr lang="en-US" dirty="0" smtClean="0"/>
              <a:t>http://ppt.prtxt.ru</a:t>
            </a:r>
            <a:endParaRPr lang="en-US" dirty="0"/>
          </a:p>
        </p:txBody>
      </p:sp>
      <p:sp>
        <p:nvSpPr>
          <p:cNvPr id="5" name="Нижний колонтитул 4"/>
          <p:cNvSpPr>
            <a:spLocks noGrp="1"/>
          </p:cNvSpPr>
          <p:nvPr>
            <p:ph type="ftr" sz="quarter" idx="11"/>
          </p:nvPr>
        </p:nvSpPr>
        <p:spPr/>
        <p:txBody>
          <a:bodyPr/>
          <a:lstStyle>
            <a:lvl1pPr>
              <a:defRPr/>
            </a:lvl1pPr>
          </a:lstStyle>
          <a:p>
            <a:r>
              <a:rPr lang="en-US"/>
              <a:t>Company Logo</a:t>
            </a:r>
          </a:p>
        </p:txBody>
      </p:sp>
      <p:sp>
        <p:nvSpPr>
          <p:cNvPr id="6" name="Номер слайда 5"/>
          <p:cNvSpPr>
            <a:spLocks noGrp="1"/>
          </p:cNvSpPr>
          <p:nvPr>
            <p:ph type="sldNum" sz="quarter" idx="12"/>
          </p:nvPr>
        </p:nvSpPr>
        <p:spPr/>
        <p:txBody>
          <a:bodyPr/>
          <a:lstStyle>
            <a:lvl1pPr>
              <a:defRPr/>
            </a:lvl1pPr>
          </a:lstStyle>
          <a:p>
            <a:fld id="{F8A7907A-064A-4B1E-8122-B240B374D34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r>
              <a:rPr lang="en-US" dirty="0" smtClean="0"/>
              <a:t>http://ppt.prtxt.ru</a:t>
            </a:r>
            <a:endParaRPr lang="en-US" dirty="0"/>
          </a:p>
        </p:txBody>
      </p:sp>
      <p:sp>
        <p:nvSpPr>
          <p:cNvPr id="6" name="Нижний колонтитул 5"/>
          <p:cNvSpPr>
            <a:spLocks noGrp="1"/>
          </p:cNvSpPr>
          <p:nvPr>
            <p:ph type="ftr" sz="quarter" idx="11"/>
          </p:nvPr>
        </p:nvSpPr>
        <p:spPr/>
        <p:txBody>
          <a:bodyPr/>
          <a:lstStyle>
            <a:lvl1pPr>
              <a:defRPr/>
            </a:lvl1pPr>
          </a:lstStyle>
          <a:p>
            <a:r>
              <a:rPr lang="en-US"/>
              <a:t>Company Logo</a:t>
            </a:r>
          </a:p>
        </p:txBody>
      </p:sp>
      <p:sp>
        <p:nvSpPr>
          <p:cNvPr id="7" name="Номер слайда 6"/>
          <p:cNvSpPr>
            <a:spLocks noGrp="1"/>
          </p:cNvSpPr>
          <p:nvPr>
            <p:ph type="sldNum" sz="quarter" idx="12"/>
          </p:nvPr>
        </p:nvSpPr>
        <p:spPr/>
        <p:txBody>
          <a:bodyPr/>
          <a:lstStyle>
            <a:lvl1pPr>
              <a:defRPr/>
            </a:lvl1pPr>
          </a:lstStyle>
          <a:p>
            <a:fld id="{AAF95CEC-F197-4BA9-B469-B3EF4EAF764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r>
              <a:rPr lang="en-US" dirty="0" smtClean="0"/>
              <a:t>http://ppt.prtxt.ru</a:t>
            </a:r>
            <a:endParaRPr lang="en-US" dirty="0"/>
          </a:p>
        </p:txBody>
      </p:sp>
      <p:sp>
        <p:nvSpPr>
          <p:cNvPr id="8" name="Нижний колонтитул 7"/>
          <p:cNvSpPr>
            <a:spLocks noGrp="1"/>
          </p:cNvSpPr>
          <p:nvPr>
            <p:ph type="ftr" sz="quarter" idx="11"/>
          </p:nvPr>
        </p:nvSpPr>
        <p:spPr/>
        <p:txBody>
          <a:bodyPr/>
          <a:lstStyle>
            <a:lvl1pPr>
              <a:defRPr/>
            </a:lvl1pPr>
          </a:lstStyle>
          <a:p>
            <a:r>
              <a:rPr lang="en-US"/>
              <a:t>Company Logo</a:t>
            </a:r>
          </a:p>
        </p:txBody>
      </p:sp>
      <p:sp>
        <p:nvSpPr>
          <p:cNvPr id="9" name="Номер слайда 8"/>
          <p:cNvSpPr>
            <a:spLocks noGrp="1"/>
          </p:cNvSpPr>
          <p:nvPr>
            <p:ph type="sldNum" sz="quarter" idx="12"/>
          </p:nvPr>
        </p:nvSpPr>
        <p:spPr/>
        <p:txBody>
          <a:bodyPr/>
          <a:lstStyle>
            <a:lvl1pPr>
              <a:defRPr/>
            </a:lvl1pPr>
          </a:lstStyle>
          <a:p>
            <a:fld id="{2A6ECCE6-B214-46E2-BD24-3C447EA06E8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r>
              <a:rPr lang="en-US" dirty="0" smtClean="0"/>
              <a:t>http://ppt.prtxt.ru</a:t>
            </a:r>
            <a:endParaRPr lang="en-US" dirty="0"/>
          </a:p>
        </p:txBody>
      </p:sp>
      <p:sp>
        <p:nvSpPr>
          <p:cNvPr id="4" name="Нижний колонтитул 3"/>
          <p:cNvSpPr>
            <a:spLocks noGrp="1"/>
          </p:cNvSpPr>
          <p:nvPr>
            <p:ph type="ftr" sz="quarter" idx="11"/>
          </p:nvPr>
        </p:nvSpPr>
        <p:spPr/>
        <p:txBody>
          <a:bodyPr/>
          <a:lstStyle>
            <a:lvl1pPr>
              <a:defRPr/>
            </a:lvl1pPr>
          </a:lstStyle>
          <a:p>
            <a:r>
              <a:rPr lang="en-US"/>
              <a:t>Company Logo</a:t>
            </a:r>
          </a:p>
        </p:txBody>
      </p:sp>
      <p:sp>
        <p:nvSpPr>
          <p:cNvPr id="5" name="Номер слайда 4"/>
          <p:cNvSpPr>
            <a:spLocks noGrp="1"/>
          </p:cNvSpPr>
          <p:nvPr>
            <p:ph type="sldNum" sz="quarter" idx="12"/>
          </p:nvPr>
        </p:nvSpPr>
        <p:spPr/>
        <p:txBody>
          <a:bodyPr/>
          <a:lstStyle>
            <a:lvl1pPr>
              <a:defRPr/>
            </a:lvl1pPr>
          </a:lstStyle>
          <a:p>
            <a:fld id="{68229F36-FF5C-4EAA-8F52-F7396635155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r>
              <a:rPr lang="en-US" dirty="0" smtClean="0"/>
              <a:t>http://ppt.prtxt.ru</a:t>
            </a:r>
            <a:endParaRPr lang="en-US" dirty="0"/>
          </a:p>
        </p:txBody>
      </p:sp>
      <p:sp>
        <p:nvSpPr>
          <p:cNvPr id="3" name="Нижний колонтитул 2"/>
          <p:cNvSpPr>
            <a:spLocks noGrp="1"/>
          </p:cNvSpPr>
          <p:nvPr>
            <p:ph type="ftr" sz="quarter" idx="11"/>
          </p:nvPr>
        </p:nvSpPr>
        <p:spPr/>
        <p:txBody>
          <a:bodyPr/>
          <a:lstStyle>
            <a:lvl1pPr>
              <a:defRPr/>
            </a:lvl1pPr>
          </a:lstStyle>
          <a:p>
            <a:r>
              <a:rPr lang="en-US"/>
              <a:t>Company Logo</a:t>
            </a:r>
          </a:p>
        </p:txBody>
      </p:sp>
      <p:sp>
        <p:nvSpPr>
          <p:cNvPr id="4" name="Номер слайда 3"/>
          <p:cNvSpPr>
            <a:spLocks noGrp="1"/>
          </p:cNvSpPr>
          <p:nvPr>
            <p:ph type="sldNum" sz="quarter" idx="12"/>
          </p:nvPr>
        </p:nvSpPr>
        <p:spPr/>
        <p:txBody>
          <a:bodyPr/>
          <a:lstStyle>
            <a:lvl1pPr>
              <a:defRPr/>
            </a:lvl1pPr>
          </a:lstStyle>
          <a:p>
            <a:fld id="{74990C04-E96B-466C-82E9-15BA4325A9C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r>
              <a:rPr lang="en-US" dirty="0" smtClean="0"/>
              <a:t>http://ppt.prtxt.ru</a:t>
            </a:r>
            <a:endParaRPr lang="en-US" dirty="0"/>
          </a:p>
        </p:txBody>
      </p:sp>
      <p:sp>
        <p:nvSpPr>
          <p:cNvPr id="6" name="Нижний колонтитул 5"/>
          <p:cNvSpPr>
            <a:spLocks noGrp="1"/>
          </p:cNvSpPr>
          <p:nvPr>
            <p:ph type="ftr" sz="quarter" idx="11"/>
          </p:nvPr>
        </p:nvSpPr>
        <p:spPr/>
        <p:txBody>
          <a:bodyPr/>
          <a:lstStyle>
            <a:lvl1pPr>
              <a:defRPr/>
            </a:lvl1pPr>
          </a:lstStyle>
          <a:p>
            <a:r>
              <a:rPr lang="en-US"/>
              <a:t>Company Logo</a:t>
            </a:r>
          </a:p>
        </p:txBody>
      </p:sp>
      <p:sp>
        <p:nvSpPr>
          <p:cNvPr id="7" name="Номер слайда 6"/>
          <p:cNvSpPr>
            <a:spLocks noGrp="1"/>
          </p:cNvSpPr>
          <p:nvPr>
            <p:ph type="sldNum" sz="quarter" idx="12"/>
          </p:nvPr>
        </p:nvSpPr>
        <p:spPr/>
        <p:txBody>
          <a:bodyPr/>
          <a:lstStyle>
            <a:lvl1pPr>
              <a:defRPr/>
            </a:lvl1pPr>
          </a:lstStyle>
          <a:p>
            <a:fld id="{6ABE621D-1F53-48FA-A227-CE82D8A1907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r>
              <a:rPr lang="en-US" dirty="0" smtClean="0"/>
              <a:t>http://ppt.prtxt.ru</a:t>
            </a:r>
            <a:endParaRPr lang="en-US" dirty="0"/>
          </a:p>
        </p:txBody>
      </p:sp>
      <p:sp>
        <p:nvSpPr>
          <p:cNvPr id="6" name="Нижний колонтитул 5"/>
          <p:cNvSpPr>
            <a:spLocks noGrp="1"/>
          </p:cNvSpPr>
          <p:nvPr>
            <p:ph type="ftr" sz="quarter" idx="11"/>
          </p:nvPr>
        </p:nvSpPr>
        <p:spPr/>
        <p:txBody>
          <a:bodyPr/>
          <a:lstStyle>
            <a:lvl1pPr>
              <a:defRPr/>
            </a:lvl1pPr>
          </a:lstStyle>
          <a:p>
            <a:r>
              <a:rPr lang="en-US"/>
              <a:t>Company Logo</a:t>
            </a:r>
          </a:p>
        </p:txBody>
      </p:sp>
      <p:sp>
        <p:nvSpPr>
          <p:cNvPr id="7" name="Номер слайда 6"/>
          <p:cNvSpPr>
            <a:spLocks noGrp="1"/>
          </p:cNvSpPr>
          <p:nvPr>
            <p:ph type="sldNum" sz="quarter" idx="12"/>
          </p:nvPr>
        </p:nvSpPr>
        <p:spPr/>
        <p:txBody>
          <a:bodyPr/>
          <a:lstStyle>
            <a:lvl1pPr>
              <a:defRPr/>
            </a:lvl1pPr>
          </a:lstStyle>
          <a:p>
            <a:fld id="{CEF17416-844D-4CCC-BF17-1A881DD6B9A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gray">
          <a:xfrm>
            <a:off x="0" y="0"/>
            <a:ext cx="9144000" cy="766763"/>
          </a:xfrm>
          <a:prstGeom prst="rect">
            <a:avLst/>
          </a:prstGeom>
          <a:solidFill>
            <a:schemeClr val="accent1"/>
          </a:solidFill>
          <a:ln w="9525">
            <a:noFill/>
            <a:miter lim="800000"/>
            <a:headEnd/>
            <a:tailEnd/>
          </a:ln>
          <a:effectLst/>
        </p:spPr>
        <p:txBody>
          <a:bodyPr wrap="none" anchor="ctr"/>
          <a:lstStyle/>
          <a:p>
            <a:endParaRPr lang="ru-RU"/>
          </a:p>
        </p:txBody>
      </p:sp>
      <p:sp>
        <p:nvSpPr>
          <p:cNvPr id="1041" name="Rectangle 17"/>
          <p:cNvSpPr>
            <a:spLocks noChangeArrowheads="1"/>
          </p:cNvSpPr>
          <p:nvPr/>
        </p:nvSpPr>
        <p:spPr bwMode="gray">
          <a:xfrm>
            <a:off x="0" y="6562725"/>
            <a:ext cx="9144000" cy="304800"/>
          </a:xfrm>
          <a:prstGeom prst="rect">
            <a:avLst/>
          </a:prstGeom>
          <a:solidFill>
            <a:schemeClr val="tx2"/>
          </a:solidFill>
          <a:ln w="9525">
            <a:noFill/>
            <a:miter lim="800000"/>
            <a:headEnd/>
            <a:tailEnd/>
          </a:ln>
          <a:effectLst/>
        </p:spPr>
        <p:txBody>
          <a:bodyPr wrap="none" anchor="ctr"/>
          <a:lstStyle/>
          <a:p>
            <a:endParaRPr lang="ru-RU"/>
          </a:p>
        </p:txBody>
      </p:sp>
      <p:sp>
        <p:nvSpPr>
          <p:cNvPr id="1042" name="AutoShape 18"/>
          <p:cNvSpPr>
            <a:spLocks noChangeArrowheads="1"/>
          </p:cNvSpPr>
          <p:nvPr/>
        </p:nvSpPr>
        <p:spPr bwMode="gray">
          <a:xfrm>
            <a:off x="133350" y="6380163"/>
            <a:ext cx="304800" cy="334962"/>
          </a:xfrm>
          <a:prstGeom prst="diamond">
            <a:avLst/>
          </a:prstGeom>
          <a:solidFill>
            <a:schemeClr val="accent1"/>
          </a:solidFill>
          <a:ln w="28575">
            <a:solidFill>
              <a:schemeClr val="bg1"/>
            </a:solidFill>
            <a:miter lim="800000"/>
            <a:headEnd/>
            <a:tailEnd/>
          </a:ln>
          <a:effectLst/>
        </p:spPr>
        <p:txBody>
          <a:bodyPr wrap="none" anchor="ctr"/>
          <a:lstStyle/>
          <a:p>
            <a:endParaRPr lang="ru-RU"/>
          </a:p>
        </p:txBody>
      </p:sp>
      <p:sp>
        <p:nvSpPr>
          <p:cNvPr id="1028" name="Rectangle 4"/>
          <p:cNvSpPr>
            <a:spLocks noGrp="1" noChangeArrowheads="1"/>
          </p:cNvSpPr>
          <p:nvPr>
            <p:ph type="dt" sz="half" idx="2"/>
          </p:nvPr>
        </p:nvSpPr>
        <p:spPr bwMode="white">
          <a:xfrm>
            <a:off x="381000" y="6567488"/>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bg1"/>
                </a:solidFill>
                <a:latin typeface="+mn-lt"/>
              </a:defRPr>
            </a:lvl1pPr>
          </a:lstStyle>
          <a:p>
            <a:r>
              <a:rPr lang="en-US" dirty="0" smtClean="0"/>
              <a:t>http://ppt.prtxt.ru</a:t>
            </a:r>
            <a:endParaRPr lang="en-US" dirty="0"/>
          </a:p>
        </p:txBody>
      </p:sp>
      <p:sp>
        <p:nvSpPr>
          <p:cNvPr id="1029" name="Rectangle 5"/>
          <p:cNvSpPr>
            <a:spLocks noGrp="1" noChangeArrowheads="1"/>
          </p:cNvSpPr>
          <p:nvPr>
            <p:ph type="ftr" sz="quarter" idx="3"/>
          </p:nvPr>
        </p:nvSpPr>
        <p:spPr bwMode="white">
          <a:xfrm>
            <a:off x="6400800" y="6551613"/>
            <a:ext cx="23622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1"/>
                </a:solidFill>
                <a:latin typeface="+mn-lt"/>
              </a:defRPr>
            </a:lvl1pPr>
          </a:lstStyle>
          <a:p>
            <a:r>
              <a:rPr lang="en-US"/>
              <a:t>Company Logo</a:t>
            </a:r>
          </a:p>
        </p:txBody>
      </p:sp>
      <p:sp>
        <p:nvSpPr>
          <p:cNvPr id="1030" name="Rectangle 6"/>
          <p:cNvSpPr>
            <a:spLocks noGrp="1" noChangeArrowheads="1"/>
          </p:cNvSpPr>
          <p:nvPr>
            <p:ph type="sldNum" sz="quarter" idx="4"/>
          </p:nvPr>
        </p:nvSpPr>
        <p:spPr bwMode="white">
          <a:xfrm>
            <a:off x="3657600" y="6551613"/>
            <a:ext cx="21336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latin typeface="+mn-lt"/>
              </a:defRPr>
            </a:lvl1pPr>
          </a:lstStyle>
          <a:p>
            <a:fld id="{EBB09950-3D90-4290-93AE-4C2EACCB271E}" type="slidenum">
              <a:rPr lang="en-US"/>
              <a:pPr/>
              <a:t>‹#›</a:t>
            </a:fld>
            <a:endParaRPr lang="en-US"/>
          </a:p>
        </p:txBody>
      </p:sp>
      <p:sp>
        <p:nvSpPr>
          <p:cNvPr id="1037" name="Text Box 13"/>
          <p:cNvSpPr txBox="1">
            <a:spLocks noChangeArrowheads="1"/>
          </p:cNvSpPr>
          <p:nvPr/>
        </p:nvSpPr>
        <p:spPr bwMode="white">
          <a:xfrm>
            <a:off x="8153400" y="261938"/>
            <a:ext cx="990600" cy="396875"/>
          </a:xfrm>
          <a:prstGeom prst="rect">
            <a:avLst/>
          </a:prstGeom>
          <a:noFill/>
          <a:ln w="9525">
            <a:noFill/>
            <a:miter lim="800000"/>
            <a:headEnd/>
            <a:tailEnd/>
          </a:ln>
          <a:effectLst/>
        </p:spPr>
        <p:txBody>
          <a:bodyPr>
            <a:spAutoFit/>
          </a:bodyPr>
          <a:lstStyle/>
          <a:p>
            <a:r>
              <a:rPr lang="en-US" sz="2000" b="1"/>
              <a:t>LOGO</a:t>
            </a:r>
          </a:p>
        </p:txBody>
      </p:sp>
      <p:sp>
        <p:nvSpPr>
          <p:cNvPr id="1038" name="AutoShape 14"/>
          <p:cNvSpPr>
            <a:spLocks noChangeArrowheads="1"/>
          </p:cNvSpPr>
          <p:nvPr/>
        </p:nvSpPr>
        <p:spPr bwMode="auto">
          <a:xfrm rot="5400000">
            <a:off x="8458201" y="-196850"/>
            <a:ext cx="273050" cy="860425"/>
          </a:xfrm>
          <a:prstGeom prst="moon">
            <a:avLst>
              <a:gd name="adj" fmla="val 21208"/>
            </a:avLst>
          </a:prstGeom>
          <a:solidFill>
            <a:schemeClr val="accent2"/>
          </a:solidFill>
          <a:ln w="9525">
            <a:noFill/>
            <a:miter lim="800000"/>
            <a:headEnd/>
            <a:tailEnd/>
          </a:ln>
          <a:effectLst/>
        </p:spPr>
        <p:txBody>
          <a:bodyPr wrap="none" anchor="ctr"/>
          <a:lstStyle/>
          <a:p>
            <a:endParaRPr lang="ru-RU"/>
          </a:p>
        </p:txBody>
      </p:sp>
      <p:pic>
        <p:nvPicPr>
          <p:cNvPr id="1043" name="Picture 19"/>
          <p:cNvPicPr>
            <a:picLocks noChangeAspect="1" noChangeArrowheads="1"/>
          </p:cNvPicPr>
          <p:nvPr/>
        </p:nvPicPr>
        <p:blipFill>
          <a:blip r:embed="rId14" cstate="print"/>
          <a:srcRect/>
          <a:stretch>
            <a:fillRect/>
          </a:stretch>
        </p:blipFill>
        <p:spPr bwMode="auto">
          <a:xfrm>
            <a:off x="7772400" y="0"/>
            <a:ext cx="1371600" cy="760413"/>
          </a:xfrm>
          <a:prstGeom prst="rect">
            <a:avLst/>
          </a:prstGeom>
          <a:noFill/>
        </p:spPr>
      </p:pic>
      <p:sp>
        <p:nvSpPr>
          <p:cNvPr id="1026" name="Rectangle 2"/>
          <p:cNvSpPr>
            <a:spLocks noGrp="1" noChangeArrowheads="1"/>
          </p:cNvSpPr>
          <p:nvPr>
            <p:ph type="title"/>
          </p:nvPr>
        </p:nvSpPr>
        <p:spPr bwMode="white">
          <a:xfrm>
            <a:off x="457200" y="152400"/>
            <a:ext cx="8229600" cy="563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44" name="Rectangle 20"/>
          <p:cNvSpPr>
            <a:spLocks noChangeArrowheads="1"/>
          </p:cNvSpPr>
          <p:nvPr/>
        </p:nvSpPr>
        <p:spPr bwMode="gray">
          <a:xfrm>
            <a:off x="7772400" y="762000"/>
            <a:ext cx="1371600" cy="4800600"/>
          </a:xfrm>
          <a:prstGeom prst="rect">
            <a:avLst/>
          </a:prstGeom>
          <a:gradFill rotWithShape="1">
            <a:gsLst>
              <a:gs pos="0">
                <a:schemeClr val="bg2"/>
              </a:gs>
              <a:gs pos="100000">
                <a:schemeClr val="bg2">
                  <a:gamma/>
                  <a:tint val="0"/>
                  <a:invGamma/>
                </a:schemeClr>
              </a:gs>
            </a:gsLst>
            <a:lin ang="5400000" scaled="1"/>
          </a:gradFill>
          <a:ln w="9525">
            <a:noFill/>
            <a:miter lim="800000"/>
            <a:headEnd/>
            <a:tailEnd/>
          </a:ln>
          <a:effectLst/>
        </p:spPr>
        <p:txBody>
          <a:bodyPr wrap="none" anchor="ctr"/>
          <a:lstStyle/>
          <a:p>
            <a:endParaRPr lang="ru-RU"/>
          </a:p>
        </p:txBody>
      </p:sp>
      <p:sp>
        <p:nvSpPr>
          <p:cNvPr id="1027" name="Rectangle 3"/>
          <p:cNvSpPr>
            <a:spLocks noGrp="1" noChangeArrowheads="1"/>
          </p:cNvSpPr>
          <p:nvPr>
            <p:ph type="body" idx="1"/>
          </p:nvPr>
        </p:nvSpPr>
        <p:spPr bwMode="auto">
          <a:xfrm>
            <a:off x="457200" y="1076325"/>
            <a:ext cx="8229600" cy="524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l"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2800" b="1">
          <a:solidFill>
            <a:schemeClr val="bg1"/>
          </a:solidFill>
          <a:latin typeface="Verdana" pitchFamily="34" charset="0"/>
        </a:defRPr>
      </a:lvl2pPr>
      <a:lvl3pPr algn="l" rtl="0" eaLnBrk="1" fontAlgn="base" hangingPunct="1">
        <a:spcBef>
          <a:spcPct val="0"/>
        </a:spcBef>
        <a:spcAft>
          <a:spcPct val="0"/>
        </a:spcAft>
        <a:defRPr sz="2800" b="1">
          <a:solidFill>
            <a:schemeClr val="bg1"/>
          </a:solidFill>
          <a:latin typeface="Verdana" pitchFamily="34" charset="0"/>
        </a:defRPr>
      </a:lvl3pPr>
      <a:lvl4pPr algn="l" rtl="0" eaLnBrk="1" fontAlgn="base" hangingPunct="1">
        <a:spcBef>
          <a:spcPct val="0"/>
        </a:spcBef>
        <a:spcAft>
          <a:spcPct val="0"/>
        </a:spcAft>
        <a:defRPr sz="2800" b="1">
          <a:solidFill>
            <a:schemeClr val="bg1"/>
          </a:solidFill>
          <a:latin typeface="Verdana" pitchFamily="34" charset="0"/>
        </a:defRPr>
      </a:lvl4pPr>
      <a:lvl5pPr algn="l" rtl="0" eaLnBrk="1" fontAlgn="base" hangingPunct="1">
        <a:spcBef>
          <a:spcPct val="0"/>
        </a:spcBef>
        <a:spcAft>
          <a:spcPct val="0"/>
        </a:spcAft>
        <a:defRPr sz="2800" b="1">
          <a:solidFill>
            <a:schemeClr val="bg1"/>
          </a:solidFill>
          <a:latin typeface="Verdana" pitchFamily="34" charset="0"/>
        </a:defRPr>
      </a:lvl5pPr>
      <a:lvl6pPr marL="457200" algn="l" rtl="0" eaLnBrk="1" fontAlgn="base" hangingPunct="1">
        <a:spcBef>
          <a:spcPct val="0"/>
        </a:spcBef>
        <a:spcAft>
          <a:spcPct val="0"/>
        </a:spcAft>
        <a:defRPr sz="2800" b="1">
          <a:solidFill>
            <a:schemeClr val="bg1"/>
          </a:solidFill>
          <a:latin typeface="Verdana" pitchFamily="34" charset="0"/>
        </a:defRPr>
      </a:lvl6pPr>
      <a:lvl7pPr marL="914400" algn="l" rtl="0" eaLnBrk="1" fontAlgn="base" hangingPunct="1">
        <a:spcBef>
          <a:spcPct val="0"/>
        </a:spcBef>
        <a:spcAft>
          <a:spcPct val="0"/>
        </a:spcAft>
        <a:defRPr sz="2800" b="1">
          <a:solidFill>
            <a:schemeClr val="bg1"/>
          </a:solidFill>
          <a:latin typeface="Verdana" pitchFamily="34" charset="0"/>
        </a:defRPr>
      </a:lvl7pPr>
      <a:lvl8pPr marL="1371600" algn="l" rtl="0" eaLnBrk="1" fontAlgn="base" hangingPunct="1">
        <a:spcBef>
          <a:spcPct val="0"/>
        </a:spcBef>
        <a:spcAft>
          <a:spcPct val="0"/>
        </a:spcAft>
        <a:defRPr sz="2800" b="1">
          <a:solidFill>
            <a:schemeClr val="bg1"/>
          </a:solidFill>
          <a:latin typeface="Verdana" pitchFamily="34" charset="0"/>
        </a:defRPr>
      </a:lvl8pPr>
      <a:lvl9pPr marL="1828800" algn="l"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7" name="Прямоугольник 6"/>
          <p:cNvSpPr/>
          <p:nvPr/>
        </p:nvSpPr>
        <p:spPr>
          <a:xfrm>
            <a:off x="0" y="1580223"/>
            <a:ext cx="2143108" cy="1277273"/>
          </a:xfrm>
          <a:prstGeom prst="rect">
            <a:avLst/>
          </a:prstGeom>
        </p:spPr>
        <p:txBody>
          <a:bodyPr wrap="square">
            <a:spAutoFit/>
          </a:bodyPr>
          <a:lstStyle/>
          <a:p>
            <a:pPr algn="ctr"/>
            <a:r>
              <a:rPr lang="ru-RU" sz="1100" b="1" dirty="0" smtClean="0">
                <a:solidFill>
                  <a:srgbClr val="1E5970"/>
                </a:solidFill>
                <a:ea typeface="Times New Roman" pitchFamily="18" charset="0"/>
              </a:rPr>
              <a:t>ГОСУДАРСТВЕННОЕ АГЕНТСТВО АНТИМОНОПОЛЬНОГО РЕГУЛИРОВАНИЯ </a:t>
            </a:r>
          </a:p>
          <a:p>
            <a:pPr algn="ctr"/>
            <a:r>
              <a:rPr lang="ru-RU" sz="1100" b="1" dirty="0" smtClean="0">
                <a:solidFill>
                  <a:srgbClr val="1E5970"/>
                </a:solidFill>
                <a:ea typeface="Times New Roman" pitchFamily="18" charset="0"/>
              </a:rPr>
              <a:t>ПРИ ПРАВИТЕЛЬСТВЕ КЫРГЫЗСКОЙ РЕСПУБЛИКИ</a:t>
            </a:r>
          </a:p>
        </p:txBody>
      </p:sp>
      <p:pic>
        <p:nvPicPr>
          <p:cNvPr id="8" name="Picture 4" descr="C:\Documents and Settings\Администратор\Мои документы\My Received Files\Кубант Жылдызбек уулу\ЛОГО.png"/>
          <p:cNvPicPr>
            <a:picLocks noChangeAspect="1" noChangeArrowheads="1"/>
          </p:cNvPicPr>
          <p:nvPr/>
        </p:nvPicPr>
        <p:blipFill>
          <a:blip r:embed="rId2" cstate="print"/>
          <a:srcRect/>
          <a:stretch>
            <a:fillRect/>
          </a:stretch>
        </p:blipFill>
        <p:spPr bwMode="auto">
          <a:xfrm>
            <a:off x="467544" y="291137"/>
            <a:ext cx="1080120" cy="1137599"/>
          </a:xfrm>
          <a:prstGeom prst="rect">
            <a:avLst/>
          </a:prstGeom>
          <a:noFill/>
        </p:spPr>
      </p:pic>
      <p:sp>
        <p:nvSpPr>
          <p:cNvPr id="10" name="Прямоугольник 9"/>
          <p:cNvSpPr/>
          <p:nvPr/>
        </p:nvSpPr>
        <p:spPr>
          <a:xfrm>
            <a:off x="0" y="3212976"/>
            <a:ext cx="9144000" cy="216024"/>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C000"/>
              </a:solidFill>
            </a:endParaRPr>
          </a:p>
        </p:txBody>
      </p:sp>
      <p:sp>
        <p:nvSpPr>
          <p:cNvPr id="11" name="Прямоугольник 10"/>
          <p:cNvSpPr/>
          <p:nvPr/>
        </p:nvSpPr>
        <p:spPr>
          <a:xfrm>
            <a:off x="0" y="6641976"/>
            <a:ext cx="9144000" cy="216024"/>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C000"/>
              </a:solidFill>
            </a:endParaRPr>
          </a:p>
        </p:txBody>
      </p:sp>
      <p:sp>
        <p:nvSpPr>
          <p:cNvPr id="12" name="Дата 3"/>
          <p:cNvSpPr txBox="1">
            <a:spLocks/>
          </p:cNvSpPr>
          <p:nvPr/>
        </p:nvSpPr>
        <p:spPr bwMode="white">
          <a:xfrm>
            <a:off x="35496" y="659906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a:t>
            </a:r>
            <a:r>
              <a:rPr lang="ru-RU" sz="1000" noProof="0" dirty="0" smtClean="0">
                <a:solidFill>
                  <a:schemeClr val="bg1"/>
                </a:solidFill>
                <a:latin typeface="+mn-lt"/>
              </a:rPr>
              <a:t>.</a:t>
            </a:r>
            <a:r>
              <a:rPr lang="en-US" sz="1000" noProof="0" dirty="0" smtClean="0">
                <a:solidFill>
                  <a:schemeClr val="bg1"/>
                </a:solidFill>
                <a:latin typeface="+mn-lt"/>
              </a:rPr>
              <a:t>gov.</a:t>
            </a:r>
            <a:r>
              <a:rPr kumimoji="0" lang="en-US" sz="1000" b="0" i="0" u="none" strike="noStrike" kern="1200" cap="none" spc="0" normalizeH="0" baseline="0" noProof="0" dirty="0" smtClean="0">
                <a:ln>
                  <a:noFill/>
                </a:ln>
                <a:solidFill>
                  <a:schemeClr val="bg1"/>
                </a:solidFill>
                <a:effectLst/>
                <a:uLnTx/>
                <a:uFillTx/>
                <a:latin typeface="+mn-lt"/>
                <a:ea typeface="+mn-ea"/>
                <a:cs typeface="+mn-cs"/>
              </a:rPr>
              <a:t>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TextBox 12"/>
          <p:cNvSpPr txBox="1"/>
          <p:nvPr/>
        </p:nvSpPr>
        <p:spPr>
          <a:xfrm>
            <a:off x="3707904" y="6546830"/>
            <a:ext cx="2304256" cy="338554"/>
          </a:xfrm>
          <a:prstGeom prst="rect">
            <a:avLst/>
          </a:prstGeom>
          <a:noFill/>
        </p:spPr>
        <p:txBody>
          <a:bodyPr wrap="square" rtlCol="0">
            <a:spAutoFit/>
          </a:bodyPr>
          <a:lstStyle/>
          <a:p>
            <a:r>
              <a:rPr lang="ru-RU" sz="1600" b="1" dirty="0" smtClean="0">
                <a:solidFill>
                  <a:schemeClr val="bg1"/>
                </a:solidFill>
              </a:rPr>
              <a:t>Бишкек-2018</a:t>
            </a:r>
            <a:endParaRPr lang="ru-RU" sz="1600" b="1" dirty="0">
              <a:solidFill>
                <a:schemeClr val="bg1"/>
              </a:solidFill>
            </a:endParaRPr>
          </a:p>
        </p:txBody>
      </p:sp>
      <p:sp>
        <p:nvSpPr>
          <p:cNvPr id="14" name="Прямоугольник 13"/>
          <p:cNvSpPr/>
          <p:nvPr/>
        </p:nvSpPr>
        <p:spPr>
          <a:xfrm>
            <a:off x="0" y="4424827"/>
            <a:ext cx="9001156" cy="1477328"/>
          </a:xfrm>
          <a:prstGeom prst="rect">
            <a:avLst/>
          </a:prstGeom>
        </p:spPr>
        <p:txBody>
          <a:bodyPr wrap="square" anchor="ctr">
            <a:spAutoFit/>
          </a:bodyPr>
          <a:lstStyle/>
          <a:p>
            <a:pPr algn="ctr"/>
            <a:r>
              <a:rPr lang="ru-RU" sz="2400" b="1" dirty="0" smtClean="0">
                <a:solidFill>
                  <a:srgbClr val="1E5970"/>
                </a:solidFill>
                <a:ea typeface="Times New Roman" pitchFamily="18" charset="0"/>
              </a:rPr>
              <a:t>Кодекс об административной ответственности </a:t>
            </a:r>
          </a:p>
          <a:p>
            <a:pPr algn="ctr"/>
            <a:endParaRPr lang="ru-RU" sz="1400" b="1" dirty="0">
              <a:solidFill>
                <a:srgbClr val="1E5970"/>
              </a:solidFill>
              <a:ea typeface="Times New Roman" pitchFamily="18" charset="0"/>
            </a:endParaRPr>
          </a:p>
          <a:p>
            <a:pPr algn="ctr"/>
            <a:r>
              <a:rPr lang="ru-RU" sz="3200" b="1" dirty="0" smtClean="0">
                <a:solidFill>
                  <a:srgbClr val="FF0000"/>
                </a:solidFill>
                <a:ea typeface="Times New Roman" pitchFamily="18" charset="0"/>
              </a:rPr>
              <a:t>10 шагов </a:t>
            </a:r>
          </a:p>
          <a:p>
            <a:pPr algn="ctr"/>
            <a:r>
              <a:rPr lang="ru-RU" sz="2000" b="1" dirty="0" smtClean="0">
                <a:solidFill>
                  <a:srgbClr val="FF0000"/>
                </a:solidFill>
                <a:ea typeface="Times New Roman" pitchFamily="18" charset="0"/>
              </a:rPr>
              <a:t>для привлечения нарушителя к ответственности </a:t>
            </a:r>
          </a:p>
        </p:txBody>
      </p:sp>
      <p:pic>
        <p:nvPicPr>
          <p:cNvPr id="962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130442"/>
            <a:ext cx="5256584" cy="3010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0" y="195579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586,587,588</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284958" y="891505"/>
            <a:ext cx="2560368" cy="830997"/>
          </a:xfrm>
          <a:prstGeom prst="rect">
            <a:avLst/>
          </a:prstGeom>
        </p:spPr>
        <p:txBody>
          <a:bodyPr wrap="square">
            <a:spAutoFit/>
          </a:bodyPr>
          <a:lstStyle/>
          <a:p>
            <a:pPr algn="ctr"/>
            <a:r>
              <a:rPr lang="ru-RU" sz="4800" b="1" dirty="0" smtClean="0">
                <a:solidFill>
                  <a:srgbClr val="1E5970"/>
                </a:solidFill>
              </a:rPr>
              <a:t>ШАГ </a:t>
            </a:r>
            <a:r>
              <a:rPr lang="ru-RU" sz="4800" b="1" dirty="0">
                <a:solidFill>
                  <a:srgbClr val="1E5970"/>
                </a:solidFill>
              </a:rPr>
              <a:t>7</a:t>
            </a: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рассмотрения дела об административном правонарушении</a:t>
            </a:r>
            <a:endParaRPr lang="en-US" b="1" dirty="0">
              <a:solidFill>
                <a:schemeClr val="bg1"/>
              </a:solidFill>
            </a:endParaRPr>
          </a:p>
        </p:txBody>
      </p:sp>
      <p:sp>
        <p:nvSpPr>
          <p:cNvPr id="31" name="TextBox 30"/>
          <p:cNvSpPr txBox="1"/>
          <p:nvPr/>
        </p:nvSpPr>
        <p:spPr>
          <a:xfrm>
            <a:off x="3356944" y="1120067"/>
            <a:ext cx="5185984" cy="584775"/>
          </a:xfrm>
          <a:prstGeom prst="rect">
            <a:avLst/>
          </a:prstGeom>
          <a:noFill/>
        </p:spPr>
        <p:txBody>
          <a:bodyPr wrap="square" rtlCol="0">
            <a:spAutoFit/>
          </a:bodyPr>
          <a:lstStyle/>
          <a:p>
            <a:pPr algn="ctr"/>
            <a:r>
              <a:rPr lang="ru-RU" sz="1600" b="1" dirty="0" smtClean="0">
                <a:solidFill>
                  <a:srgbClr val="1E5970"/>
                </a:solidFill>
              </a:rPr>
              <a:t>Рассмотрение дела об административном правонарушении</a:t>
            </a:r>
            <a:endParaRPr lang="ru-RU" sz="1600" b="1" dirty="0">
              <a:solidFill>
                <a:srgbClr val="1E5970"/>
              </a:solidFill>
            </a:endParaRPr>
          </a:p>
        </p:txBody>
      </p:sp>
      <p:sp>
        <p:nvSpPr>
          <p:cNvPr id="8" name="Прямоугольник 7"/>
          <p:cNvSpPr/>
          <p:nvPr/>
        </p:nvSpPr>
        <p:spPr>
          <a:xfrm>
            <a:off x="313704" y="3048830"/>
            <a:ext cx="8286192" cy="3231654"/>
          </a:xfrm>
          <a:prstGeom prst="rect">
            <a:avLst/>
          </a:prstGeom>
        </p:spPr>
        <p:txBody>
          <a:bodyPr wrap="square">
            <a:spAutoFit/>
          </a:bodyPr>
          <a:lstStyle/>
          <a:p>
            <a:r>
              <a:rPr lang="ru-RU" sz="1200" b="1" dirty="0" smtClean="0">
                <a:solidFill>
                  <a:schemeClr val="tx1">
                    <a:lumMod val="95000"/>
                    <a:lumOff val="5000"/>
                  </a:schemeClr>
                </a:solidFill>
                <a:latin typeface="Times New Roman" pitchFamily="18" charset="0"/>
                <a:cs typeface="Times New Roman" pitchFamily="18" charset="0"/>
              </a:rPr>
              <a:t>Дата и место рассмотрения дела </a:t>
            </a:r>
            <a:r>
              <a:rPr lang="ru-RU" sz="1200" b="1" dirty="0">
                <a:solidFill>
                  <a:schemeClr val="tx1">
                    <a:lumMod val="95000"/>
                    <a:lumOff val="5000"/>
                  </a:schemeClr>
                </a:solidFill>
                <a:latin typeface="Times New Roman" pitchFamily="18" charset="0"/>
                <a:cs typeface="Times New Roman" pitchFamily="18" charset="0"/>
              </a:rPr>
              <a:t>назначается </a:t>
            </a:r>
            <a:r>
              <a:rPr lang="ru-RU" sz="1200" b="1" dirty="0" smtClean="0">
                <a:solidFill>
                  <a:schemeClr val="tx1">
                    <a:lumMod val="95000"/>
                    <a:lumOff val="5000"/>
                  </a:schemeClr>
                </a:solidFill>
                <a:latin typeface="Times New Roman" pitchFamily="18" charset="0"/>
                <a:cs typeface="Times New Roman" pitchFamily="18" charset="0"/>
              </a:rPr>
              <a:t>Директором/заместителем </a:t>
            </a:r>
            <a:r>
              <a:rPr lang="ru-RU" sz="1200" b="1" dirty="0" smtClean="0">
                <a:solidFill>
                  <a:schemeClr val="tx1">
                    <a:lumMod val="95000"/>
                    <a:lumOff val="5000"/>
                  </a:schemeClr>
                </a:solidFill>
                <a:latin typeface="Times New Roman" pitchFamily="18" charset="0"/>
                <a:cs typeface="Times New Roman" pitchFamily="18" charset="0"/>
              </a:rPr>
              <a:t>директора/руководителем территориального подразделения, </a:t>
            </a:r>
            <a:r>
              <a:rPr lang="ru-RU" sz="1200" b="1" dirty="0" smtClean="0">
                <a:solidFill>
                  <a:schemeClr val="tx1">
                    <a:lumMod val="95000"/>
                    <a:lumOff val="5000"/>
                  </a:schemeClr>
                </a:solidFill>
                <a:latin typeface="Times New Roman" pitchFamily="18" charset="0"/>
                <a:cs typeface="Times New Roman" pitchFamily="18" charset="0"/>
              </a:rPr>
              <a:t>путем вынесения</a:t>
            </a:r>
            <a:r>
              <a:rPr lang="ru-RU" sz="1200" b="1" dirty="0" smtClean="0">
                <a:solidFill>
                  <a:srgbClr val="FF0000"/>
                </a:solidFill>
                <a:latin typeface="Times New Roman" pitchFamily="18" charset="0"/>
                <a:cs typeface="Times New Roman" pitchFamily="18" charset="0"/>
              </a:rPr>
              <a:t> определения  </a:t>
            </a:r>
          </a:p>
          <a:p>
            <a:endParaRPr lang="ru-RU" sz="1200" b="1" dirty="0">
              <a:solidFill>
                <a:schemeClr val="tx1">
                  <a:lumMod val="95000"/>
                  <a:lumOff val="5000"/>
                </a:schemeClr>
              </a:solidFill>
              <a:latin typeface="Times New Roman" pitchFamily="18" charset="0"/>
              <a:cs typeface="Times New Roman" pitchFamily="18" charset="0"/>
            </a:endParaRPr>
          </a:p>
          <a:p>
            <a:r>
              <a:rPr lang="ru-RU" sz="1200" dirty="0">
                <a:solidFill>
                  <a:schemeClr val="tx1">
                    <a:lumMod val="95000"/>
                    <a:lumOff val="5000"/>
                  </a:schemeClr>
                </a:solidFill>
                <a:latin typeface="Times New Roman" pitchFamily="18" charset="0"/>
                <a:cs typeface="Times New Roman" pitchFamily="18" charset="0"/>
              </a:rPr>
              <a:t>Порядок рассмотрения дела об административном </a:t>
            </a:r>
            <a:r>
              <a:rPr lang="ru-RU" sz="1200" dirty="0" smtClean="0">
                <a:solidFill>
                  <a:schemeClr val="tx1">
                    <a:lumMod val="95000"/>
                    <a:lumOff val="5000"/>
                  </a:schemeClr>
                </a:solidFill>
                <a:latin typeface="Times New Roman" pitchFamily="18" charset="0"/>
                <a:cs typeface="Times New Roman" pitchFamily="18" charset="0"/>
              </a:rPr>
              <a:t>правонарушении регламентирован статьей 586 </a:t>
            </a:r>
            <a:r>
              <a:rPr lang="ru-RU" sz="1200" dirty="0" err="1" smtClean="0">
                <a:solidFill>
                  <a:schemeClr val="tx1">
                    <a:lumMod val="95000"/>
                    <a:lumOff val="5000"/>
                  </a:schemeClr>
                </a:solidFill>
                <a:latin typeface="Times New Roman" pitchFamily="18" charset="0"/>
                <a:cs typeface="Times New Roman" pitchFamily="18" charset="0"/>
              </a:rPr>
              <a:t>КоАО</a:t>
            </a:r>
            <a:r>
              <a:rPr lang="ru-RU" sz="1200" dirty="0" smtClean="0">
                <a:solidFill>
                  <a:schemeClr val="tx1">
                    <a:lumMod val="95000"/>
                    <a:lumOff val="5000"/>
                  </a:schemeClr>
                </a:solidFill>
                <a:latin typeface="Times New Roman" pitchFamily="18" charset="0"/>
                <a:cs typeface="Times New Roman" pitchFamily="18" charset="0"/>
              </a:rPr>
              <a:t> </a:t>
            </a:r>
            <a:endParaRPr lang="ru-RU" sz="1200" dirty="0">
              <a:solidFill>
                <a:schemeClr val="tx1">
                  <a:lumMod val="95000"/>
                  <a:lumOff val="5000"/>
                </a:schemeClr>
              </a:solidFill>
              <a:latin typeface="Times New Roman" pitchFamily="18" charset="0"/>
              <a:cs typeface="Times New Roman" pitchFamily="18" charset="0"/>
            </a:endParaRPr>
          </a:p>
          <a:p>
            <a:endParaRPr lang="ru-RU" sz="1200" b="1" dirty="0">
              <a:solidFill>
                <a:schemeClr val="tx1">
                  <a:lumMod val="95000"/>
                  <a:lumOff val="5000"/>
                </a:schemeClr>
              </a:solidFill>
              <a:latin typeface="Times New Roman" pitchFamily="18" charset="0"/>
              <a:cs typeface="Times New Roman" pitchFamily="18" charset="0"/>
            </a:endParaRPr>
          </a:p>
          <a:p>
            <a:r>
              <a:rPr lang="ru-RU" sz="1200" dirty="0" smtClean="0">
                <a:latin typeface="Times New Roman" pitchFamily="18" charset="0"/>
                <a:cs typeface="Times New Roman" pitchFamily="18" charset="0"/>
              </a:rPr>
              <a:t>Далее</a:t>
            </a:r>
            <a:r>
              <a:rPr lang="ru-RU" sz="1200" b="1" dirty="0" smtClean="0">
                <a:solidFill>
                  <a:srgbClr val="FF0000"/>
                </a:solidFill>
                <a:latin typeface="Times New Roman" pitchFamily="18" charset="0"/>
                <a:cs typeface="Times New Roman" pitchFamily="18" charset="0"/>
              </a:rPr>
              <a:t> Директор/заместитель </a:t>
            </a:r>
            <a:r>
              <a:rPr lang="ru-RU" sz="1200" b="1" dirty="0" smtClean="0">
                <a:solidFill>
                  <a:srgbClr val="FF0000"/>
                </a:solidFill>
                <a:latin typeface="Times New Roman" pitchFamily="18" charset="0"/>
                <a:cs typeface="Times New Roman" pitchFamily="18" charset="0"/>
              </a:rPr>
              <a:t>директора/руководитель территориального подразделения </a:t>
            </a:r>
            <a:r>
              <a:rPr lang="ru-RU" sz="1200" dirty="0" smtClean="0">
                <a:latin typeface="Times New Roman" pitchFamily="18" charset="0"/>
                <a:cs typeface="Times New Roman" pitchFamily="18" charset="0"/>
              </a:rPr>
              <a:t>при рассмотрении дела </a:t>
            </a:r>
            <a:r>
              <a:rPr lang="ru-RU" sz="1200" b="1" dirty="0" smtClean="0">
                <a:solidFill>
                  <a:srgbClr val="FF0000"/>
                </a:solidFill>
                <a:latin typeface="Times New Roman" pitchFamily="18" charset="0"/>
                <a:cs typeface="Times New Roman" pitchFamily="18" charset="0"/>
              </a:rPr>
              <a:t>обязан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выяснить</a:t>
            </a:r>
            <a:r>
              <a:rPr lang="ru-RU" sz="1200" dirty="0" smtClean="0">
                <a:latin typeface="Times New Roman" pitchFamily="18" charset="0"/>
                <a:cs typeface="Times New Roman" pitchFamily="18" charset="0"/>
              </a:rPr>
              <a:t>:</a:t>
            </a: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было </a:t>
            </a:r>
            <a:r>
              <a:rPr lang="ru-RU" sz="1200" dirty="0">
                <a:latin typeface="Times New Roman" pitchFamily="18" charset="0"/>
                <a:cs typeface="Times New Roman" pitchFamily="18" charset="0"/>
              </a:rPr>
              <a:t>ли совершено административное </a:t>
            </a:r>
            <a:r>
              <a:rPr lang="ru-RU" sz="1200" dirty="0" smtClean="0">
                <a:latin typeface="Times New Roman" pitchFamily="18" charset="0"/>
                <a:cs typeface="Times New Roman" pitchFamily="18" charset="0"/>
              </a:rPr>
              <a:t>правонарушение;</a:t>
            </a: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виновно </a:t>
            </a:r>
            <a:r>
              <a:rPr lang="ru-RU" sz="1200" dirty="0">
                <a:latin typeface="Times New Roman" pitchFamily="18" charset="0"/>
                <a:cs typeface="Times New Roman" pitchFamily="18" charset="0"/>
              </a:rPr>
              <a:t>ли данное лицо в его </a:t>
            </a:r>
            <a:r>
              <a:rPr lang="ru-RU" sz="1200" dirty="0" smtClean="0">
                <a:latin typeface="Times New Roman" pitchFamily="18" charset="0"/>
                <a:cs typeface="Times New Roman" pitchFamily="18" charset="0"/>
              </a:rPr>
              <a:t>совершении; </a:t>
            </a: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подлежит </a:t>
            </a:r>
            <a:r>
              <a:rPr lang="ru-RU" sz="1200" dirty="0">
                <a:latin typeface="Times New Roman" pitchFamily="18" charset="0"/>
                <a:cs typeface="Times New Roman" pitchFamily="18" charset="0"/>
              </a:rPr>
              <a:t>ли оно административной </a:t>
            </a:r>
            <a:r>
              <a:rPr lang="ru-RU" sz="1200" dirty="0" smtClean="0">
                <a:latin typeface="Times New Roman" pitchFamily="18" charset="0"/>
                <a:cs typeface="Times New Roman" pitchFamily="18" charset="0"/>
              </a:rPr>
              <a:t>ответственности;</a:t>
            </a: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имеются </a:t>
            </a:r>
            <a:r>
              <a:rPr lang="ru-RU" sz="1200" dirty="0">
                <a:latin typeface="Times New Roman" pitchFamily="18" charset="0"/>
                <a:cs typeface="Times New Roman" pitchFamily="18" charset="0"/>
              </a:rPr>
              <a:t>ли обстоятельства, смягчающие и отягчающие </a:t>
            </a:r>
            <a:r>
              <a:rPr lang="ru-RU" sz="1200" dirty="0" smtClean="0">
                <a:latin typeface="Times New Roman" pitchFamily="18" charset="0"/>
                <a:cs typeface="Times New Roman" pitchFamily="18" charset="0"/>
              </a:rPr>
              <a:t>ответственность</a:t>
            </a:r>
            <a:r>
              <a:rPr lang="ru-RU" sz="12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другие </a:t>
            </a:r>
            <a:r>
              <a:rPr lang="ru-RU" sz="1200" dirty="0">
                <a:latin typeface="Times New Roman" pitchFamily="18" charset="0"/>
                <a:cs typeface="Times New Roman" pitchFamily="18" charset="0"/>
              </a:rPr>
              <a:t>обстоятельства, имеющие значение для правильного разрешения дела.</a:t>
            </a:r>
          </a:p>
        </p:txBody>
      </p:sp>
    </p:spTree>
    <p:extLst>
      <p:ext uri="{BB962C8B-B14F-4D97-AF65-F5344CB8AC3E}">
        <p14:creationId xmlns:p14="http://schemas.microsoft.com/office/powerpoint/2010/main" val="3239453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0" y="195579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586,587,588</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284958" y="891505"/>
            <a:ext cx="2560368" cy="830997"/>
          </a:xfrm>
          <a:prstGeom prst="rect">
            <a:avLst/>
          </a:prstGeom>
        </p:spPr>
        <p:txBody>
          <a:bodyPr wrap="square">
            <a:spAutoFit/>
          </a:bodyPr>
          <a:lstStyle/>
          <a:p>
            <a:pPr algn="ctr"/>
            <a:r>
              <a:rPr lang="ru-RU" sz="4800" b="1" dirty="0" smtClean="0">
                <a:solidFill>
                  <a:srgbClr val="1E5970"/>
                </a:solidFill>
              </a:rPr>
              <a:t>ШАГ 8</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a:t>
            </a:r>
            <a:r>
              <a:rPr lang="en-US" sz="1000" dirty="0" err="1" smtClean="0">
                <a:solidFill>
                  <a:schemeClr val="bg1"/>
                </a:solidFill>
                <a:latin typeface="+mn-lt"/>
              </a:rPr>
              <a:t>gov.</a:t>
            </a:r>
            <a:r>
              <a:rPr kumimoji="0" lang="en-US" sz="1000" b="0" i="0" u="none" strike="noStrike" kern="1200" cap="none" spc="0" normalizeH="0" baseline="0" noProof="0" dirty="0" smtClean="0">
                <a:ln>
                  <a:noFill/>
                </a:ln>
                <a:solidFill>
                  <a:schemeClr val="bg1"/>
                </a:solidFill>
                <a:effectLst/>
                <a:uLnTx/>
                <a:uFillTx/>
                <a:latin typeface="+mn-lt"/>
                <a:ea typeface="+mn-ea"/>
                <a:cs typeface="+mn-cs"/>
              </a:rPr>
              <a:t>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рассмотрения дела об административном правонарушении</a:t>
            </a:r>
            <a:endParaRPr lang="en-US" b="1" dirty="0">
              <a:solidFill>
                <a:schemeClr val="bg1"/>
              </a:solidFill>
            </a:endParaRPr>
          </a:p>
        </p:txBody>
      </p:sp>
      <p:sp>
        <p:nvSpPr>
          <p:cNvPr id="31" name="TextBox 30"/>
          <p:cNvSpPr txBox="1"/>
          <p:nvPr/>
        </p:nvSpPr>
        <p:spPr>
          <a:xfrm>
            <a:off x="3356944" y="1120067"/>
            <a:ext cx="5185984" cy="584775"/>
          </a:xfrm>
          <a:prstGeom prst="rect">
            <a:avLst/>
          </a:prstGeom>
          <a:noFill/>
        </p:spPr>
        <p:txBody>
          <a:bodyPr wrap="square" rtlCol="0">
            <a:spAutoFit/>
          </a:bodyPr>
          <a:lstStyle/>
          <a:p>
            <a:pPr algn="ctr"/>
            <a:r>
              <a:rPr lang="ru-RU" sz="1600" b="1" dirty="0" smtClean="0">
                <a:solidFill>
                  <a:srgbClr val="1E5970"/>
                </a:solidFill>
              </a:rPr>
              <a:t>Составление протокола  рассмотрении </a:t>
            </a:r>
            <a:r>
              <a:rPr lang="ru-RU" sz="1600" b="1" dirty="0">
                <a:solidFill>
                  <a:srgbClr val="1E5970"/>
                </a:solidFill>
              </a:rPr>
              <a:t>дела об административном правонарушении</a:t>
            </a:r>
          </a:p>
        </p:txBody>
      </p:sp>
      <p:sp>
        <p:nvSpPr>
          <p:cNvPr id="10" name="Прямоугольник 9"/>
          <p:cNvSpPr/>
          <p:nvPr/>
        </p:nvSpPr>
        <p:spPr>
          <a:xfrm>
            <a:off x="385652" y="2708920"/>
            <a:ext cx="5122452" cy="2839239"/>
          </a:xfrm>
          <a:prstGeom prst="rect">
            <a:avLst/>
          </a:prstGeom>
        </p:spPr>
        <p:txBody>
          <a:bodyPr wrap="square">
            <a:spAutoFit/>
          </a:bodyPr>
          <a:lstStyle/>
          <a:p>
            <a:endParaRPr lang="ru-RU" sz="1050" dirty="0" smtClean="0"/>
          </a:p>
          <a:p>
            <a:r>
              <a:rPr lang="ru-RU" sz="1200" dirty="0" smtClean="0">
                <a:latin typeface="Times New Roman" pitchFamily="18" charset="0"/>
                <a:cs typeface="Times New Roman" pitchFamily="18" charset="0"/>
              </a:rPr>
              <a:t>При </a:t>
            </a:r>
            <a:r>
              <a:rPr lang="ru-RU" sz="1200" dirty="0">
                <a:latin typeface="Times New Roman" pitchFamily="18" charset="0"/>
                <a:cs typeface="Times New Roman" pitchFamily="18" charset="0"/>
              </a:rPr>
              <a:t>рассмотрении дела </a:t>
            </a:r>
            <a:r>
              <a:rPr lang="ru-RU" sz="1200" dirty="0" smtClean="0">
                <a:latin typeface="Times New Roman" pitchFamily="18" charset="0"/>
                <a:cs typeface="Times New Roman" pitchFamily="18" charset="0"/>
              </a:rPr>
              <a:t>уполномоченным </a:t>
            </a:r>
            <a:r>
              <a:rPr lang="ru-RU" sz="1200" dirty="0">
                <a:latin typeface="Times New Roman" pitchFamily="18" charset="0"/>
                <a:cs typeface="Times New Roman" pitchFamily="18" charset="0"/>
              </a:rPr>
              <a:t>должностным лицом обязательно ведется </a:t>
            </a:r>
            <a:endParaRPr lang="ru-RU" sz="1200" dirty="0" smtClean="0">
              <a:latin typeface="Times New Roman" pitchFamily="18" charset="0"/>
              <a:cs typeface="Times New Roman" pitchFamily="18" charset="0"/>
            </a:endParaRPr>
          </a:p>
          <a:p>
            <a:r>
              <a:rPr lang="ru-RU" sz="1200" b="1" dirty="0" smtClean="0">
                <a:solidFill>
                  <a:srgbClr val="FF0000"/>
                </a:solidFill>
                <a:latin typeface="Times New Roman" pitchFamily="18" charset="0"/>
                <a:cs typeface="Times New Roman" pitchFamily="18" charset="0"/>
              </a:rPr>
              <a:t>Протокол </a:t>
            </a:r>
            <a:r>
              <a:rPr lang="ru-RU" sz="1200" b="1" dirty="0">
                <a:solidFill>
                  <a:srgbClr val="FF0000"/>
                </a:solidFill>
                <a:latin typeface="Times New Roman" pitchFamily="18" charset="0"/>
                <a:cs typeface="Times New Roman" pitchFamily="18" charset="0"/>
              </a:rPr>
              <a:t>рассмотрения дела об административном правонарушении</a:t>
            </a:r>
            <a:r>
              <a:rPr lang="ru-RU" sz="1200" b="1" dirty="0" smtClean="0">
                <a:latin typeface="Times New Roman" pitchFamily="18" charset="0"/>
                <a:cs typeface="Times New Roman" pitchFamily="18" charset="0"/>
              </a:rPr>
              <a:t>,</a:t>
            </a:r>
          </a:p>
          <a:p>
            <a:r>
              <a:rPr lang="ru-RU" sz="1200" dirty="0" smtClean="0">
                <a:latin typeface="Times New Roman" pitchFamily="18" charset="0"/>
                <a:cs typeface="Times New Roman" pitchFamily="18" charset="0"/>
              </a:rPr>
              <a:t>в </a:t>
            </a:r>
            <a:r>
              <a:rPr lang="ru-RU" sz="1200" dirty="0">
                <a:latin typeface="Times New Roman" pitchFamily="18" charset="0"/>
                <a:cs typeface="Times New Roman" pitchFamily="18" charset="0"/>
              </a:rPr>
              <a:t>котором указывается:     </a:t>
            </a:r>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p>
          <a:p>
            <a:pPr marL="171450" indent="-171450">
              <a:buFont typeface="Arial" pitchFamily="34" charset="0"/>
              <a:buChar char="•"/>
            </a:pPr>
            <a:r>
              <a:rPr lang="ru-RU" sz="1200" dirty="0" smtClean="0">
                <a:latin typeface="Times New Roman" pitchFamily="18" charset="0"/>
                <a:cs typeface="Times New Roman" pitchFamily="18" charset="0"/>
              </a:rPr>
              <a:t>дата </a:t>
            </a:r>
            <a:r>
              <a:rPr lang="ru-RU" sz="1200" dirty="0">
                <a:latin typeface="Times New Roman" pitchFamily="18" charset="0"/>
                <a:cs typeface="Times New Roman" pitchFamily="18" charset="0"/>
              </a:rPr>
              <a:t>и место рассмотрения дела;</a:t>
            </a:r>
          </a:p>
          <a:p>
            <a:pPr marL="171450" indent="-171450">
              <a:buFont typeface="Arial" pitchFamily="34" charset="0"/>
              <a:buChar char="•"/>
            </a:pPr>
            <a:r>
              <a:rPr lang="ru-RU" sz="1200" dirty="0" smtClean="0">
                <a:latin typeface="Times New Roman" pitchFamily="18" charset="0"/>
                <a:cs typeface="Times New Roman" pitchFamily="18" charset="0"/>
              </a:rPr>
              <a:t>должность</a:t>
            </a:r>
            <a:r>
              <a:rPr lang="ru-RU" sz="1200" dirty="0">
                <a:latin typeface="Times New Roman" pitchFamily="18" charset="0"/>
                <a:cs typeface="Times New Roman" pitchFamily="18" charset="0"/>
              </a:rPr>
              <a:t>, фамилия, имя, отчество должностного лица, рассматривающего дело;</a:t>
            </a:r>
          </a:p>
          <a:p>
            <a:pPr marL="171450" indent="-171450">
              <a:buFont typeface="Arial" pitchFamily="34" charset="0"/>
              <a:buChar char="•"/>
            </a:pPr>
            <a:r>
              <a:rPr lang="ru-RU" sz="1200" dirty="0" smtClean="0">
                <a:latin typeface="Times New Roman" pitchFamily="18" charset="0"/>
                <a:cs typeface="Times New Roman" pitchFamily="18" charset="0"/>
              </a:rPr>
              <a:t>какое </a:t>
            </a:r>
            <a:r>
              <a:rPr lang="ru-RU" sz="1200" dirty="0">
                <a:latin typeface="Times New Roman" pitchFamily="18" charset="0"/>
                <a:cs typeface="Times New Roman" pitchFamily="18" charset="0"/>
              </a:rPr>
              <a:t>дело рассматривается;</a:t>
            </a:r>
          </a:p>
          <a:p>
            <a:pPr marL="171450" indent="-171450">
              <a:buFont typeface="Arial" pitchFamily="34" charset="0"/>
              <a:buChar char="•"/>
            </a:pPr>
            <a:r>
              <a:rPr lang="ru-RU" sz="1200" dirty="0" smtClean="0">
                <a:latin typeface="Times New Roman" pitchFamily="18" charset="0"/>
                <a:cs typeface="Times New Roman" pitchFamily="18" charset="0"/>
              </a:rPr>
              <a:t>сведения </a:t>
            </a:r>
            <a:r>
              <a:rPr lang="ru-RU" sz="1200" dirty="0">
                <a:latin typeface="Times New Roman" pitchFamily="18" charset="0"/>
                <a:cs typeface="Times New Roman" pitchFamily="18" charset="0"/>
              </a:rPr>
              <a:t>о явке лиц, участвующих в рассмотрении дела;</a:t>
            </a:r>
          </a:p>
          <a:p>
            <a:pPr marL="171450" indent="-171450">
              <a:buFont typeface="Arial" pitchFamily="34" charset="0"/>
              <a:buChar char="•"/>
            </a:pPr>
            <a:r>
              <a:rPr lang="ru-RU" sz="1200" dirty="0" smtClean="0">
                <a:latin typeface="Times New Roman" pitchFamily="18" charset="0"/>
                <a:cs typeface="Times New Roman" pitchFamily="18" charset="0"/>
              </a:rPr>
              <a:t>отводы</a:t>
            </a:r>
            <a:r>
              <a:rPr lang="ru-RU" sz="1200" dirty="0">
                <a:latin typeface="Times New Roman" pitchFamily="18" charset="0"/>
                <a:cs typeface="Times New Roman" pitchFamily="18" charset="0"/>
              </a:rPr>
              <a:t>, ходатайства и результаты их рассмотрения;</a:t>
            </a:r>
          </a:p>
          <a:p>
            <a:pPr marL="171450" indent="-171450">
              <a:buFont typeface="Arial" pitchFamily="34" charset="0"/>
              <a:buChar char="•"/>
            </a:pPr>
            <a:r>
              <a:rPr lang="ru-RU" sz="1200" dirty="0" smtClean="0">
                <a:latin typeface="Times New Roman" pitchFamily="18" charset="0"/>
                <a:cs typeface="Times New Roman" pitchFamily="18" charset="0"/>
              </a:rPr>
              <a:t>объяснения</a:t>
            </a:r>
            <a:r>
              <a:rPr lang="ru-RU" sz="1200" dirty="0">
                <a:latin typeface="Times New Roman" pitchFamily="18" charset="0"/>
                <a:cs typeface="Times New Roman" pitchFamily="18" charset="0"/>
              </a:rPr>
              <a:t>, показания, пояснения и заключения соответствующих лиц, </a:t>
            </a:r>
            <a:endParaRPr lang="ru-RU" sz="1200" dirty="0" smtClean="0">
              <a:latin typeface="Times New Roman" pitchFamily="18" charset="0"/>
              <a:cs typeface="Times New Roman" pitchFamily="18" charset="0"/>
            </a:endParaRPr>
          </a:p>
          <a:p>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участвующих </a:t>
            </a:r>
            <a:r>
              <a:rPr lang="ru-RU" sz="1200" dirty="0">
                <a:latin typeface="Times New Roman" pitchFamily="18" charset="0"/>
                <a:cs typeface="Times New Roman" pitchFamily="18" charset="0"/>
              </a:rPr>
              <a:t>в рассмотрении дела;</a:t>
            </a:r>
          </a:p>
          <a:p>
            <a:pPr marL="171450" indent="-171450">
              <a:buFont typeface="Arial" pitchFamily="34" charset="0"/>
              <a:buChar char="•"/>
            </a:pPr>
            <a:r>
              <a:rPr lang="ru-RU" sz="1200" dirty="0" smtClean="0">
                <a:latin typeface="Times New Roman" pitchFamily="18" charset="0"/>
                <a:cs typeface="Times New Roman" pitchFamily="18" charset="0"/>
              </a:rPr>
              <a:t>документы</a:t>
            </a:r>
            <a:r>
              <a:rPr lang="ru-RU" sz="1200" dirty="0">
                <a:latin typeface="Times New Roman" pitchFamily="18" charset="0"/>
                <a:cs typeface="Times New Roman" pitchFamily="18" charset="0"/>
              </a:rPr>
              <a:t>, исследованные при рассмотрении дела.</a:t>
            </a:r>
          </a:p>
        </p:txBody>
      </p:sp>
      <p:sp>
        <p:nvSpPr>
          <p:cNvPr id="12" name="Прямоугольник 11"/>
          <p:cNvSpPr/>
          <p:nvPr/>
        </p:nvSpPr>
        <p:spPr>
          <a:xfrm>
            <a:off x="477366" y="5373216"/>
            <a:ext cx="8440227" cy="707886"/>
          </a:xfrm>
          <a:prstGeom prst="rect">
            <a:avLst/>
          </a:prstGeom>
        </p:spPr>
        <p:txBody>
          <a:bodyPr wrap="square">
            <a:spAutoFit/>
          </a:bodyPr>
          <a:lstStyle/>
          <a:p>
            <a:endParaRPr lang="ru-RU" sz="1200" b="1" dirty="0" smtClean="0">
              <a:solidFill>
                <a:srgbClr val="FF0000"/>
              </a:solidFill>
              <a:latin typeface="Times New Roman" pitchFamily="18" charset="0"/>
              <a:cs typeface="Times New Roman" pitchFamily="18" charset="0"/>
            </a:endParaRPr>
          </a:p>
          <a:p>
            <a:r>
              <a:rPr lang="ru-RU" sz="1400" b="1" dirty="0" smtClean="0">
                <a:solidFill>
                  <a:srgbClr val="FF0000"/>
                </a:solidFill>
                <a:latin typeface="Times New Roman" pitchFamily="18" charset="0"/>
                <a:cs typeface="Times New Roman" pitchFamily="18" charset="0"/>
              </a:rPr>
              <a:t>Протокол </a:t>
            </a:r>
            <a:r>
              <a:rPr lang="ru-RU" sz="1400" b="1" dirty="0">
                <a:solidFill>
                  <a:srgbClr val="FF0000"/>
                </a:solidFill>
                <a:latin typeface="Times New Roman" pitchFamily="18" charset="0"/>
                <a:cs typeface="Times New Roman" pitchFamily="18" charset="0"/>
              </a:rPr>
              <a:t>подписывается </a:t>
            </a:r>
            <a:r>
              <a:rPr lang="ru-RU" sz="1400" b="1" dirty="0" smtClean="0">
                <a:solidFill>
                  <a:srgbClr val="FF0000"/>
                </a:solidFill>
                <a:latin typeface="Times New Roman" pitchFamily="18" charset="0"/>
                <a:cs typeface="Times New Roman" pitchFamily="18" charset="0"/>
              </a:rPr>
              <a:t> </a:t>
            </a:r>
            <a:r>
              <a:rPr lang="ru-RU" sz="1400" b="1" dirty="0" smtClean="0">
                <a:solidFill>
                  <a:srgbClr val="FF0000"/>
                </a:solidFill>
                <a:latin typeface="Times New Roman" pitchFamily="18" charset="0"/>
                <a:cs typeface="Times New Roman" pitchFamily="18" charset="0"/>
              </a:rPr>
              <a:t>директором /заместителем </a:t>
            </a:r>
            <a:r>
              <a:rPr lang="ru-RU" sz="1400" b="1" dirty="0" smtClean="0">
                <a:solidFill>
                  <a:srgbClr val="FF0000"/>
                </a:solidFill>
                <a:latin typeface="Times New Roman" pitchFamily="18" charset="0"/>
                <a:cs typeface="Times New Roman" pitchFamily="18" charset="0"/>
              </a:rPr>
              <a:t>директора/руководителем территориального подразделения.</a:t>
            </a:r>
            <a:endParaRPr lang="ru-RU" sz="1400" b="1" dirty="0" smtClean="0">
              <a:solidFill>
                <a:srgbClr val="FF0000"/>
              </a:solidFill>
              <a:latin typeface="Times New Roman" pitchFamily="18" charset="0"/>
              <a:cs typeface="Times New Roman" pitchFamily="18" charset="0"/>
            </a:endParaRPr>
          </a:p>
        </p:txBody>
      </p:sp>
      <p:pic>
        <p:nvPicPr>
          <p:cNvPr id="97284"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721" y="2420888"/>
            <a:ext cx="3169451"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6509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0" y="195579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589,590</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284958" y="891505"/>
            <a:ext cx="2560368" cy="830997"/>
          </a:xfrm>
          <a:prstGeom prst="rect">
            <a:avLst/>
          </a:prstGeom>
        </p:spPr>
        <p:txBody>
          <a:bodyPr wrap="square">
            <a:spAutoFit/>
          </a:bodyPr>
          <a:lstStyle/>
          <a:p>
            <a:pPr algn="ctr"/>
            <a:r>
              <a:rPr lang="ru-RU" sz="4800" b="1" dirty="0" smtClean="0">
                <a:solidFill>
                  <a:srgbClr val="1E5970"/>
                </a:solidFill>
              </a:rPr>
              <a:t>ШАГ </a:t>
            </a:r>
            <a:r>
              <a:rPr lang="ru-RU" sz="4800" b="1" dirty="0">
                <a:solidFill>
                  <a:srgbClr val="1E5970"/>
                </a:solidFill>
              </a:rPr>
              <a:t>9</a:t>
            </a: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вынесения решения по делу </a:t>
            </a:r>
          </a:p>
          <a:p>
            <a:pPr algn="ctr"/>
            <a:r>
              <a:rPr lang="ru-RU" b="1" dirty="0" smtClean="0">
                <a:solidFill>
                  <a:schemeClr val="bg1"/>
                </a:solidFill>
              </a:rPr>
              <a:t>об административном правонарушении</a:t>
            </a:r>
            <a:endParaRPr lang="en-US" b="1" dirty="0">
              <a:solidFill>
                <a:schemeClr val="bg1"/>
              </a:solidFill>
            </a:endParaRPr>
          </a:p>
        </p:txBody>
      </p:sp>
      <p:sp>
        <p:nvSpPr>
          <p:cNvPr id="31" name="TextBox 30"/>
          <p:cNvSpPr txBox="1"/>
          <p:nvPr/>
        </p:nvSpPr>
        <p:spPr>
          <a:xfrm>
            <a:off x="3356944" y="1120067"/>
            <a:ext cx="5185984" cy="461665"/>
          </a:xfrm>
          <a:prstGeom prst="rect">
            <a:avLst/>
          </a:prstGeom>
          <a:noFill/>
        </p:spPr>
        <p:txBody>
          <a:bodyPr wrap="square" rtlCol="0">
            <a:spAutoFit/>
          </a:bodyPr>
          <a:lstStyle/>
          <a:p>
            <a:pPr algn="ctr"/>
            <a:r>
              <a:rPr lang="ru-RU" sz="2400" b="1" dirty="0" smtClean="0">
                <a:solidFill>
                  <a:srgbClr val="1E5970"/>
                </a:solidFill>
              </a:rPr>
              <a:t>Вынесение постановления </a:t>
            </a:r>
            <a:endParaRPr lang="ru-RU" sz="2400" b="1" dirty="0">
              <a:solidFill>
                <a:srgbClr val="1E5970"/>
              </a:solidFill>
            </a:endParaRPr>
          </a:p>
        </p:txBody>
      </p:sp>
      <p:sp>
        <p:nvSpPr>
          <p:cNvPr id="2" name="Прямоугольник 1"/>
          <p:cNvSpPr/>
          <p:nvPr/>
        </p:nvSpPr>
        <p:spPr>
          <a:xfrm>
            <a:off x="477366" y="2413338"/>
            <a:ext cx="7983066" cy="1015663"/>
          </a:xfrm>
          <a:prstGeom prst="rect">
            <a:avLst/>
          </a:prstGeom>
        </p:spPr>
        <p:txBody>
          <a:bodyPr wrap="square">
            <a:spAutoFit/>
          </a:bodyPr>
          <a:lstStyle/>
          <a:p>
            <a:r>
              <a:rPr lang="ru-RU" sz="1200" dirty="0">
                <a:latin typeface="Times New Roman" pitchFamily="18" charset="0"/>
                <a:cs typeface="Times New Roman" pitchFamily="18" charset="0"/>
              </a:rPr>
              <a:t>Рассмотрев дело об административном правонарушении, </a:t>
            </a:r>
            <a:r>
              <a:rPr lang="ru-RU" sz="1200" dirty="0" smtClean="0">
                <a:latin typeface="Times New Roman" pitchFamily="18" charset="0"/>
                <a:cs typeface="Times New Roman" pitchFamily="18" charset="0"/>
              </a:rPr>
              <a:t>выносится </a:t>
            </a:r>
            <a:r>
              <a:rPr lang="ru-RU" sz="1200" dirty="0">
                <a:latin typeface="Times New Roman" pitchFamily="18" charset="0"/>
                <a:cs typeface="Times New Roman" pitchFamily="18" charset="0"/>
              </a:rPr>
              <a:t>одно из следующих постановлений:</a:t>
            </a:r>
          </a:p>
          <a:p>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о </a:t>
            </a:r>
            <a:r>
              <a:rPr lang="ru-RU" sz="1200" dirty="0">
                <a:latin typeface="Times New Roman" pitchFamily="18" charset="0"/>
                <a:cs typeface="Times New Roman" pitchFamily="18" charset="0"/>
              </a:rPr>
              <a:t>наложении административного взыскания;</a:t>
            </a:r>
          </a:p>
          <a:p>
            <a:pPr marL="171450" indent="-171450">
              <a:buFont typeface="Arial" pitchFamily="34" charset="0"/>
              <a:buChar char="•"/>
            </a:pPr>
            <a:r>
              <a:rPr lang="ru-RU" sz="1200" dirty="0" smtClean="0">
                <a:latin typeface="Times New Roman" pitchFamily="18" charset="0"/>
                <a:cs typeface="Times New Roman" pitchFamily="18" charset="0"/>
              </a:rPr>
              <a:t>о </a:t>
            </a:r>
            <a:r>
              <a:rPr lang="ru-RU" sz="1200" dirty="0">
                <a:latin typeface="Times New Roman" pitchFamily="18" charset="0"/>
                <a:cs typeface="Times New Roman" pitchFamily="18" charset="0"/>
              </a:rPr>
              <a:t>прекращении </a:t>
            </a:r>
            <a:r>
              <a:rPr lang="ru-RU" sz="1200" dirty="0" smtClean="0">
                <a:latin typeface="Times New Roman" pitchFamily="18" charset="0"/>
                <a:cs typeface="Times New Roman" pitchFamily="18" charset="0"/>
              </a:rPr>
              <a:t>дела</a:t>
            </a:r>
            <a:r>
              <a:rPr lang="ru-RU" sz="12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marL="171450" indent="-171450">
              <a:buFont typeface="Arial" pitchFamily="34" charset="0"/>
              <a:buChar char="•"/>
            </a:pPr>
            <a:endParaRPr lang="ru-RU" sz="1200" dirty="0">
              <a:latin typeface="Times New Roman" pitchFamily="18" charset="0"/>
              <a:cs typeface="Times New Roman" pitchFamily="18" charset="0"/>
            </a:endParaRPr>
          </a:p>
        </p:txBody>
      </p:sp>
      <p:sp>
        <p:nvSpPr>
          <p:cNvPr id="3" name="Прямоугольник 2"/>
          <p:cNvSpPr/>
          <p:nvPr/>
        </p:nvSpPr>
        <p:spPr>
          <a:xfrm>
            <a:off x="477366" y="5069991"/>
            <a:ext cx="6918920" cy="276999"/>
          </a:xfrm>
          <a:prstGeom prst="rect">
            <a:avLst/>
          </a:prstGeom>
        </p:spPr>
        <p:txBody>
          <a:bodyPr wrap="square">
            <a:spAutoFit/>
          </a:bodyPr>
          <a:lstStyle/>
          <a:p>
            <a:r>
              <a:rPr lang="ru-RU" sz="1200" dirty="0">
                <a:latin typeface="Times New Roman" pitchFamily="18" charset="0"/>
                <a:cs typeface="Times New Roman" pitchFamily="18" charset="0"/>
              </a:rPr>
              <a:t>Постановление объявляется немедленно по окончании рассмотрения </a:t>
            </a:r>
            <a:r>
              <a:rPr lang="ru-RU" sz="1200" dirty="0" smtClean="0">
                <a:latin typeface="Times New Roman" pitchFamily="18" charset="0"/>
                <a:cs typeface="Times New Roman" pitchFamily="18" charset="0"/>
              </a:rPr>
              <a:t>дела.</a:t>
            </a:r>
            <a:endParaRPr lang="ru-RU" sz="1400" dirty="0">
              <a:latin typeface="Times New Roman" pitchFamily="18" charset="0"/>
              <a:cs typeface="Times New Roman" pitchFamily="18" charset="0"/>
            </a:endParaRPr>
          </a:p>
        </p:txBody>
      </p:sp>
      <p:sp>
        <p:nvSpPr>
          <p:cNvPr id="15" name="Прямоугольник 14"/>
          <p:cNvSpPr/>
          <p:nvPr/>
        </p:nvSpPr>
        <p:spPr>
          <a:xfrm>
            <a:off x="425710" y="3429000"/>
            <a:ext cx="5524226" cy="2308324"/>
          </a:xfrm>
          <a:prstGeom prst="rect">
            <a:avLst/>
          </a:prstGeom>
        </p:spPr>
        <p:txBody>
          <a:bodyPr wrap="square">
            <a:spAutoFit/>
          </a:bodyPr>
          <a:lstStyle/>
          <a:p>
            <a:r>
              <a:rPr lang="ru-RU" sz="1200" b="1" dirty="0" smtClean="0">
                <a:solidFill>
                  <a:srgbClr val="FF0000"/>
                </a:solidFill>
                <a:latin typeface="Times New Roman" pitchFamily="18" charset="0"/>
                <a:cs typeface="Times New Roman" pitchFamily="18" charset="0"/>
              </a:rPr>
              <a:t>В Постановлении </a:t>
            </a:r>
            <a:r>
              <a:rPr lang="ru-RU" sz="1200" dirty="0" smtClean="0">
                <a:latin typeface="Times New Roman" pitchFamily="18" charset="0"/>
                <a:cs typeface="Times New Roman" pitchFamily="18" charset="0"/>
              </a:rPr>
              <a:t>указывается:</a:t>
            </a:r>
          </a:p>
          <a:p>
            <a:pPr marL="171450" indent="-171450">
              <a:buFont typeface="Arial" pitchFamily="34" charset="0"/>
              <a:buChar char="•"/>
            </a:pPr>
            <a:r>
              <a:rPr lang="ru-RU" sz="1200" dirty="0" smtClean="0">
                <a:latin typeface="Times New Roman" pitchFamily="18" charset="0"/>
                <a:cs typeface="Times New Roman" pitchFamily="18" charset="0"/>
              </a:rPr>
              <a:t>наименование </a:t>
            </a:r>
            <a:r>
              <a:rPr lang="ru-RU" sz="1200" dirty="0">
                <a:latin typeface="Times New Roman" pitchFamily="18" charset="0"/>
                <a:cs typeface="Times New Roman" pitchFamily="18" charset="0"/>
              </a:rPr>
              <a:t>органа (должностного лица), вынесшего </a:t>
            </a:r>
            <a:r>
              <a:rPr lang="ru-RU" sz="1200" dirty="0" smtClean="0">
                <a:latin typeface="Times New Roman" pitchFamily="18" charset="0"/>
                <a:cs typeface="Times New Roman" pitchFamily="18" charset="0"/>
              </a:rPr>
              <a:t>постановление</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p>
          <a:p>
            <a:pPr marL="171450" indent="-171450">
              <a:buFont typeface="Arial" pitchFamily="34" charset="0"/>
              <a:buChar char="•"/>
            </a:pPr>
            <a:r>
              <a:rPr lang="ru-RU" sz="1200" dirty="0" smtClean="0">
                <a:latin typeface="Times New Roman" pitchFamily="18" charset="0"/>
                <a:cs typeface="Times New Roman" pitchFamily="18" charset="0"/>
              </a:rPr>
              <a:t>дата </a:t>
            </a:r>
            <a:r>
              <a:rPr lang="ru-RU" sz="1200" dirty="0">
                <a:latin typeface="Times New Roman" pitchFamily="18" charset="0"/>
                <a:cs typeface="Times New Roman" pitchFamily="18" charset="0"/>
              </a:rPr>
              <a:t>рассмотрения </a:t>
            </a:r>
            <a:r>
              <a:rPr lang="ru-RU" sz="1200" dirty="0" smtClean="0">
                <a:latin typeface="Times New Roman" pitchFamily="18" charset="0"/>
                <a:cs typeface="Times New Roman" pitchFamily="18" charset="0"/>
              </a:rPr>
              <a:t>дела;                                      </a:t>
            </a:r>
          </a:p>
          <a:p>
            <a:pPr marL="171450" indent="-171450">
              <a:buFont typeface="Arial" pitchFamily="34" charset="0"/>
              <a:buChar char="•"/>
            </a:pPr>
            <a:r>
              <a:rPr lang="ru-RU" sz="1200" dirty="0" smtClean="0">
                <a:latin typeface="Times New Roman" pitchFamily="18" charset="0"/>
                <a:cs typeface="Times New Roman" pitchFamily="18" charset="0"/>
              </a:rPr>
              <a:t>сведения </a:t>
            </a:r>
            <a:r>
              <a:rPr lang="ru-RU" sz="1200" dirty="0">
                <a:latin typeface="Times New Roman" pitchFamily="18" charset="0"/>
                <a:cs typeface="Times New Roman" pitchFamily="18" charset="0"/>
              </a:rPr>
              <a:t>о лице, в отношении которого рассматривается </a:t>
            </a:r>
            <a:r>
              <a:rPr lang="ru-RU" sz="1200" dirty="0" smtClean="0">
                <a:latin typeface="Times New Roman" pitchFamily="18" charset="0"/>
                <a:cs typeface="Times New Roman" pitchFamily="18" charset="0"/>
              </a:rPr>
              <a:t>дело; </a:t>
            </a:r>
          </a:p>
          <a:p>
            <a:pPr marL="171450" indent="-171450">
              <a:buFont typeface="Arial" pitchFamily="34" charset="0"/>
              <a:buChar char="•"/>
            </a:pPr>
            <a:r>
              <a:rPr lang="ru-RU" sz="1200" dirty="0" smtClean="0">
                <a:latin typeface="Times New Roman" pitchFamily="18" charset="0"/>
                <a:cs typeface="Times New Roman" pitchFamily="18" charset="0"/>
              </a:rPr>
              <a:t>изложение </a:t>
            </a:r>
            <a:r>
              <a:rPr lang="ru-RU" sz="1200" dirty="0">
                <a:latin typeface="Times New Roman" pitchFamily="18" charset="0"/>
                <a:cs typeface="Times New Roman" pitchFamily="18" charset="0"/>
              </a:rPr>
              <a:t>обстоятельств, установленных при рассмотрении </a:t>
            </a:r>
            <a:r>
              <a:rPr lang="ru-RU" sz="1200" dirty="0" smtClean="0">
                <a:latin typeface="Times New Roman" pitchFamily="18" charset="0"/>
                <a:cs typeface="Times New Roman" pitchFamily="18" charset="0"/>
              </a:rPr>
              <a:t>дела</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p>
          <a:p>
            <a:pPr marL="171450" indent="-171450">
              <a:buFont typeface="Arial" pitchFamily="34" charset="0"/>
              <a:buChar char="•"/>
            </a:pPr>
            <a:r>
              <a:rPr lang="ru-RU" sz="1200" dirty="0" smtClean="0">
                <a:latin typeface="Times New Roman" pitchFamily="18" charset="0"/>
                <a:cs typeface="Times New Roman" pitchFamily="18" charset="0"/>
              </a:rPr>
              <a:t>указание </a:t>
            </a:r>
            <a:r>
              <a:rPr lang="ru-RU" sz="1200" dirty="0">
                <a:latin typeface="Times New Roman" pitchFamily="18" charset="0"/>
                <a:cs typeface="Times New Roman" pitchFamily="18" charset="0"/>
              </a:rPr>
              <a:t>на нормативный акт, предусматривающий ответственность </a:t>
            </a:r>
            <a:r>
              <a:rPr lang="ru-RU" sz="1200" dirty="0" smtClean="0">
                <a:latin typeface="Times New Roman" pitchFamily="18" charset="0"/>
                <a:cs typeface="Times New Roman" pitchFamily="18" charset="0"/>
              </a:rPr>
              <a:t>за </a:t>
            </a:r>
          </a:p>
          <a:p>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данное </a:t>
            </a:r>
            <a:r>
              <a:rPr lang="ru-RU" sz="1200" dirty="0">
                <a:latin typeface="Times New Roman" pitchFamily="18" charset="0"/>
                <a:cs typeface="Times New Roman" pitchFamily="18" charset="0"/>
              </a:rPr>
              <a:t>административное </a:t>
            </a:r>
            <a:r>
              <a:rPr lang="ru-RU" sz="1200" dirty="0" smtClean="0">
                <a:latin typeface="Times New Roman" pitchFamily="18" charset="0"/>
                <a:cs typeface="Times New Roman" pitchFamily="18" charset="0"/>
              </a:rPr>
              <a:t>правонарушение</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p>
          <a:p>
            <a:pPr marL="171450" indent="-171450">
              <a:buFont typeface="Arial" pitchFamily="34" charset="0"/>
              <a:buChar char="•"/>
            </a:pPr>
            <a:r>
              <a:rPr lang="ru-RU" sz="1200" dirty="0" smtClean="0">
                <a:latin typeface="Times New Roman" pitchFamily="18" charset="0"/>
                <a:cs typeface="Times New Roman" pitchFamily="18" charset="0"/>
              </a:rPr>
              <a:t>принятое </a:t>
            </a:r>
            <a:r>
              <a:rPr lang="ru-RU" sz="1200" dirty="0">
                <a:latin typeface="Times New Roman" pitchFamily="18" charset="0"/>
                <a:cs typeface="Times New Roman" pitchFamily="18" charset="0"/>
              </a:rPr>
              <a:t>по делу </a:t>
            </a:r>
            <a:r>
              <a:rPr lang="ru-RU" sz="1200" dirty="0" smtClean="0">
                <a:latin typeface="Times New Roman" pitchFamily="18" charset="0"/>
                <a:cs typeface="Times New Roman" pitchFamily="18" charset="0"/>
              </a:rPr>
              <a:t>решение</a:t>
            </a:r>
            <a:r>
              <a:rPr lang="ru-RU" sz="12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срок и порядок обжалования постановления.</a:t>
            </a:r>
          </a:p>
          <a:p>
            <a:pPr marL="171450" indent="-171450">
              <a:buFont typeface="Arial" pitchFamily="34" charset="0"/>
              <a:buChar char="•"/>
            </a:pPr>
            <a:endParaRPr lang="ru-RU" sz="1200" dirty="0">
              <a:latin typeface="Times New Roman" pitchFamily="18" charset="0"/>
              <a:cs typeface="Times New Roman" pitchFamily="18" charset="0"/>
            </a:endParaRPr>
          </a:p>
          <a:p>
            <a:pPr marL="171450" indent="-171450">
              <a:buFont typeface="Arial" pitchFamily="34" charset="0"/>
              <a:buChar char="•"/>
            </a:pPr>
            <a:endParaRPr lang="ru-RU" sz="1200" dirty="0" smtClean="0">
              <a:latin typeface="Times New Roman" pitchFamily="18" charset="0"/>
              <a:cs typeface="Times New Roman" pitchFamily="18" charset="0"/>
            </a:endParaRPr>
          </a:p>
          <a:p>
            <a:pPr marL="171450" indent="-171450">
              <a:buFont typeface="Arial" pitchFamily="34" charset="0"/>
              <a:buChar char="•"/>
            </a:pPr>
            <a:endParaRPr lang="ru-RU" sz="1200" dirty="0">
              <a:latin typeface="Times New Roman" pitchFamily="18" charset="0"/>
              <a:cs typeface="Times New Roman" pitchFamily="18" charset="0"/>
            </a:endParaRPr>
          </a:p>
        </p:txBody>
      </p:sp>
      <p:sp>
        <p:nvSpPr>
          <p:cNvPr id="18" name="Прямоугольник 17"/>
          <p:cNvSpPr/>
          <p:nvPr/>
        </p:nvSpPr>
        <p:spPr>
          <a:xfrm>
            <a:off x="511696" y="5445224"/>
            <a:ext cx="6918920" cy="461665"/>
          </a:xfrm>
          <a:prstGeom prst="rect">
            <a:avLst/>
          </a:prstGeom>
        </p:spPr>
        <p:txBody>
          <a:bodyPr wrap="square">
            <a:spAutoFit/>
          </a:bodyPr>
          <a:lstStyle/>
          <a:p>
            <a:r>
              <a:rPr lang="ru-RU" sz="1200" dirty="0">
                <a:latin typeface="Times New Roman" pitchFamily="18" charset="0"/>
                <a:cs typeface="Times New Roman" pitchFamily="18" charset="0"/>
              </a:rPr>
              <a:t>Постановление по делу об административном правонарушении </a:t>
            </a:r>
            <a:r>
              <a:rPr lang="ru-RU" sz="1200" dirty="0" smtClean="0">
                <a:latin typeface="Times New Roman" pitchFamily="18" charset="0"/>
                <a:cs typeface="Times New Roman" pitchFamily="18" charset="0"/>
              </a:rPr>
              <a:t>подписывается </a:t>
            </a:r>
          </a:p>
          <a:p>
            <a:r>
              <a:rPr lang="ru-RU" sz="1200" b="1" dirty="0" smtClean="0">
                <a:solidFill>
                  <a:srgbClr val="FF0000"/>
                </a:solidFill>
                <a:latin typeface="Times New Roman" pitchFamily="18" charset="0"/>
                <a:cs typeface="Times New Roman" pitchFamily="18" charset="0"/>
              </a:rPr>
              <a:t>должностным лицом, рассматривающим дело</a:t>
            </a:r>
            <a:r>
              <a:rPr lang="ru-RU" sz="1200" b="1" dirty="0" smtClean="0">
                <a:solidFill>
                  <a:srgbClr val="FF0000"/>
                </a:solidFill>
              </a:rPr>
              <a:t>.</a:t>
            </a:r>
            <a:endParaRPr lang="ru-RU" sz="1200" b="1" dirty="0">
              <a:solidFill>
                <a:srgbClr val="FF0000"/>
              </a:solidFill>
            </a:endParaRPr>
          </a:p>
        </p:txBody>
      </p:sp>
      <p:pic>
        <p:nvPicPr>
          <p:cNvPr id="99330" name="Picture 2" descr="ÐÐ°ÑÑÐ¸Ð½ÐºÐ¸ Ð¿Ð¾ Ð·Ð°Ð¿ÑÐ¾ÑÑ Ð¿Ð¾ÑÑÐ°Ð½Ð¾Ð²Ð»ÐµÐ½Ð¸Ðµ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4098" y="3309887"/>
            <a:ext cx="1948830" cy="2360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846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0" y="195579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Статья 591</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284958" y="891505"/>
            <a:ext cx="2560368" cy="830997"/>
          </a:xfrm>
          <a:prstGeom prst="rect">
            <a:avLst/>
          </a:prstGeom>
        </p:spPr>
        <p:txBody>
          <a:bodyPr wrap="square">
            <a:spAutoFit/>
          </a:bodyPr>
          <a:lstStyle/>
          <a:p>
            <a:pPr algn="ctr"/>
            <a:r>
              <a:rPr lang="ru-RU" sz="4800" b="1" dirty="0" smtClean="0">
                <a:solidFill>
                  <a:srgbClr val="1E5970"/>
                </a:solidFill>
              </a:rPr>
              <a:t>ШАГ 10</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вынесения решения по делу </a:t>
            </a:r>
          </a:p>
          <a:p>
            <a:pPr algn="ctr"/>
            <a:r>
              <a:rPr lang="ru-RU" b="1" dirty="0" smtClean="0">
                <a:solidFill>
                  <a:schemeClr val="bg1"/>
                </a:solidFill>
              </a:rPr>
              <a:t>об административном правонарушении</a:t>
            </a:r>
            <a:endParaRPr lang="en-US" b="1" dirty="0">
              <a:solidFill>
                <a:schemeClr val="bg1"/>
              </a:solidFill>
            </a:endParaRPr>
          </a:p>
        </p:txBody>
      </p:sp>
      <p:sp>
        <p:nvSpPr>
          <p:cNvPr id="31" name="TextBox 30"/>
          <p:cNvSpPr txBox="1"/>
          <p:nvPr/>
        </p:nvSpPr>
        <p:spPr>
          <a:xfrm>
            <a:off x="3356944" y="1120067"/>
            <a:ext cx="5185984" cy="461665"/>
          </a:xfrm>
          <a:prstGeom prst="rect">
            <a:avLst/>
          </a:prstGeom>
          <a:noFill/>
        </p:spPr>
        <p:txBody>
          <a:bodyPr wrap="square" rtlCol="0">
            <a:spAutoFit/>
          </a:bodyPr>
          <a:lstStyle/>
          <a:p>
            <a:pPr algn="ctr"/>
            <a:r>
              <a:rPr lang="ru-RU" sz="2400" b="1" dirty="0" smtClean="0">
                <a:solidFill>
                  <a:srgbClr val="1E5970"/>
                </a:solidFill>
              </a:rPr>
              <a:t>Вручение постановления </a:t>
            </a:r>
            <a:endParaRPr lang="ru-RU" sz="2400" b="1" dirty="0">
              <a:solidFill>
                <a:srgbClr val="1E5970"/>
              </a:solidFill>
            </a:endParaRPr>
          </a:p>
        </p:txBody>
      </p:sp>
      <p:sp>
        <p:nvSpPr>
          <p:cNvPr id="2" name="Прямоугольник 1"/>
          <p:cNvSpPr/>
          <p:nvPr/>
        </p:nvSpPr>
        <p:spPr>
          <a:xfrm>
            <a:off x="477366" y="2413338"/>
            <a:ext cx="5318770" cy="4001095"/>
          </a:xfrm>
          <a:prstGeom prst="rect">
            <a:avLst/>
          </a:prstGeom>
        </p:spPr>
        <p:txBody>
          <a:bodyPr wrap="square">
            <a:spAutoFit/>
          </a:bodyPr>
          <a:lstStyle/>
          <a:p>
            <a:r>
              <a:rPr lang="ru-RU" sz="1200" b="1" dirty="0" smtClean="0">
                <a:solidFill>
                  <a:srgbClr val="FF0000"/>
                </a:solidFill>
                <a:latin typeface="Times New Roman" pitchFamily="18" charset="0"/>
                <a:cs typeface="Times New Roman" pitchFamily="18" charset="0"/>
              </a:rPr>
              <a:t>                           </a:t>
            </a:r>
            <a:r>
              <a:rPr lang="ru-RU" sz="1400" b="1" dirty="0" smtClean="0">
                <a:solidFill>
                  <a:srgbClr val="FF0000"/>
                </a:solidFill>
                <a:latin typeface="Times New Roman" pitchFamily="18" charset="0"/>
                <a:cs typeface="Times New Roman" pitchFamily="18" charset="0"/>
              </a:rPr>
              <a:t>Копия</a:t>
            </a:r>
            <a:r>
              <a:rPr lang="ru-RU" sz="1200" b="1" dirty="0" smtClean="0">
                <a:solidFill>
                  <a:srgbClr val="FF0000"/>
                </a:solidFill>
                <a:latin typeface="Times New Roman" pitchFamily="18" charset="0"/>
                <a:cs typeface="Times New Roman" pitchFamily="18" charset="0"/>
              </a:rPr>
              <a:t> </a:t>
            </a:r>
            <a:r>
              <a:rPr lang="ru-RU" sz="1200" dirty="0">
                <a:latin typeface="Times New Roman" pitchFamily="18" charset="0"/>
                <a:cs typeface="Times New Roman" pitchFamily="18" charset="0"/>
              </a:rPr>
              <a:t>постановления в течение </a:t>
            </a:r>
            <a:r>
              <a:rPr lang="ru-RU" sz="1400" b="1" u="sng" dirty="0" smtClean="0">
                <a:solidFill>
                  <a:srgbClr val="FF0000"/>
                </a:solidFill>
                <a:latin typeface="Times New Roman" pitchFamily="18" charset="0"/>
                <a:cs typeface="Times New Roman" pitchFamily="18" charset="0"/>
              </a:rPr>
              <a:t>3 дней</a:t>
            </a:r>
            <a:r>
              <a:rPr lang="ru-RU" sz="1200" dirty="0" smtClean="0">
                <a:latin typeface="Times New Roman" pitchFamily="18" charset="0"/>
                <a:cs typeface="Times New Roman" pitchFamily="18" charset="0"/>
              </a:rPr>
              <a:t>:</a:t>
            </a: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pPr marL="171450" indent="-171450">
              <a:buFont typeface="Arial" pitchFamily="34" charset="0"/>
              <a:buChar char="•"/>
            </a:pPr>
            <a:r>
              <a:rPr lang="ru-RU" sz="1200" dirty="0">
                <a:latin typeface="Times New Roman" pitchFamily="18" charset="0"/>
                <a:cs typeface="Times New Roman" pitchFamily="18" charset="0"/>
              </a:rPr>
              <a:t>вручается </a:t>
            </a:r>
            <a:r>
              <a:rPr lang="ru-RU" sz="1200" dirty="0" smtClean="0">
                <a:latin typeface="Times New Roman" pitchFamily="18" charset="0"/>
                <a:cs typeface="Times New Roman" pitchFamily="18" charset="0"/>
              </a:rPr>
              <a:t>по</a:t>
            </a:r>
            <a:r>
              <a:rPr lang="ky-KG" sz="1200" dirty="0">
                <a:latin typeface="Times New Roman" pitchFamily="18" charset="0"/>
                <a:cs typeface="Times New Roman" pitchFamily="18" charset="0"/>
              </a:rPr>
              <a:t>д</a:t>
            </a:r>
            <a:r>
              <a:rPr lang="ru-RU" sz="1200" dirty="0" smtClean="0">
                <a:latin typeface="Times New Roman" pitchFamily="18" charset="0"/>
                <a:cs typeface="Times New Roman" pitchFamily="18" charset="0"/>
              </a:rPr>
              <a:t> расписку лицу</a:t>
            </a:r>
            <a:r>
              <a:rPr lang="ru-RU" sz="1200" dirty="0">
                <a:latin typeface="Times New Roman" pitchFamily="18" charset="0"/>
                <a:cs typeface="Times New Roman" pitchFamily="18" charset="0"/>
              </a:rPr>
              <a:t>, в отношении которого оно </a:t>
            </a:r>
            <a:r>
              <a:rPr lang="ru-RU" sz="1200" dirty="0" smtClean="0">
                <a:latin typeface="Times New Roman" pitchFamily="18" charset="0"/>
                <a:cs typeface="Times New Roman" pitchFamily="18" charset="0"/>
              </a:rPr>
              <a:t>вынесено</a:t>
            </a:r>
            <a:endParaRPr lang="ru-RU" sz="1200" dirty="0">
              <a:latin typeface="Times New Roman" pitchFamily="18" charset="0"/>
              <a:cs typeface="Times New Roman" pitchFamily="18" charset="0"/>
            </a:endParaRPr>
          </a:p>
          <a:p>
            <a:pPr algn="ctr"/>
            <a:endParaRPr lang="ru-RU" sz="1200" dirty="0" smtClean="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ЛИБО </a:t>
            </a:r>
          </a:p>
          <a:p>
            <a:pPr algn="ctr"/>
            <a:endParaRPr lang="ru-RU" sz="1200" dirty="0" smtClean="0">
              <a:latin typeface="Times New Roman" pitchFamily="18" charset="0"/>
              <a:cs typeface="Times New Roman" pitchFamily="18" charset="0"/>
            </a:endParaRPr>
          </a:p>
          <a:p>
            <a:pPr marL="171450" indent="-171450">
              <a:buFont typeface="Arial" pitchFamily="34" charset="0"/>
              <a:buChar char="•"/>
            </a:pPr>
            <a:r>
              <a:rPr lang="ru-RU" sz="1200" dirty="0" smtClean="0">
                <a:latin typeface="Times New Roman" pitchFamily="18" charset="0"/>
                <a:cs typeface="Times New Roman" pitchFamily="18" charset="0"/>
              </a:rPr>
              <a:t>высылается </a:t>
            </a:r>
            <a:r>
              <a:rPr lang="ru-RU" sz="1200" dirty="0">
                <a:latin typeface="Times New Roman" pitchFamily="18" charset="0"/>
                <a:cs typeface="Times New Roman" pitchFamily="18" charset="0"/>
              </a:rPr>
              <a:t>лицу, в отношении которого оно вынесено, об этом делается соответствующая запись в деле</a:t>
            </a:r>
            <a:r>
              <a:rPr lang="ru-RU" sz="1200" dirty="0" smtClean="0">
                <a:latin typeface="Times New Roman" pitchFamily="18" charset="0"/>
                <a:cs typeface="Times New Roman" pitchFamily="18" charset="0"/>
              </a:rPr>
              <a:t>. В случае направления постановления заказным письмом через почтовую службу, направить его с уведомлением в целях получения последующего подтверждения от получателя.</a:t>
            </a:r>
          </a:p>
          <a:p>
            <a:endParaRPr lang="ru-RU" sz="1200" dirty="0">
              <a:latin typeface="Times New Roman" pitchFamily="18" charset="0"/>
              <a:cs typeface="Times New Roman" pitchFamily="18" charset="0"/>
            </a:endParaRPr>
          </a:p>
          <a:p>
            <a:pPr algn="ctr"/>
            <a:r>
              <a:rPr lang="ru-RU" sz="1200" dirty="0" smtClean="0">
                <a:latin typeface="Times New Roman" pitchFamily="18" charset="0"/>
                <a:cs typeface="Times New Roman" pitchFamily="18" charset="0"/>
              </a:rPr>
              <a:t>ДОПОЛНИТЕЛЬНО   </a:t>
            </a:r>
          </a:p>
          <a:p>
            <a:pPr algn="ctr"/>
            <a:endParaRPr lang="ru-RU" sz="1200" dirty="0">
              <a:latin typeface="Times New Roman" pitchFamily="18" charset="0"/>
              <a:cs typeface="Times New Roman" pitchFamily="18" charset="0"/>
            </a:endParaRPr>
          </a:p>
          <a:p>
            <a:r>
              <a:rPr lang="ru-RU" sz="1200" i="1" dirty="0" smtClean="0">
                <a:latin typeface="Times New Roman" pitchFamily="18" charset="0"/>
                <a:cs typeface="Times New Roman" pitchFamily="18" charset="0"/>
              </a:rPr>
              <a:t>В целях оперативности копия постановления может быть направлена нарушителю посредством факсимильной связи, а также на электронную почту указанного лица.</a:t>
            </a:r>
          </a:p>
          <a:p>
            <a:r>
              <a:rPr lang="ru-RU" sz="1200" i="1" dirty="0" smtClean="0">
                <a:latin typeface="Times New Roman" pitchFamily="18" charset="0"/>
                <a:cs typeface="Times New Roman" pitchFamily="18" charset="0"/>
              </a:rPr>
              <a:t>При этом, к делу необходимо приобщить материалы, подтверждающие отправку постановления (отчет отправки факса, скриншот отправки через электронную почту)</a:t>
            </a:r>
          </a:p>
          <a:p>
            <a:r>
              <a:rPr lang="ru-RU" sz="1200" dirty="0" smtClean="0">
                <a:latin typeface="Times New Roman" pitchFamily="18" charset="0"/>
                <a:cs typeface="Times New Roman" pitchFamily="18" charset="0"/>
              </a:rPr>
              <a:t>Также копия постановления вручается потерпевшему по его просьбе.</a:t>
            </a:r>
            <a:endParaRPr lang="ru-RU" sz="1200" dirty="0">
              <a:latin typeface="Times New Roman" pitchFamily="18" charset="0"/>
              <a:cs typeface="Times New Roman" pitchFamily="18" charset="0"/>
            </a:endParaRPr>
          </a:p>
        </p:txBody>
      </p:sp>
      <p:pic>
        <p:nvPicPr>
          <p:cNvPr id="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2909943"/>
            <a:ext cx="1872208" cy="637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3943885"/>
            <a:ext cx="1787479"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4941168"/>
            <a:ext cx="1930946" cy="1244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7997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 614,609, 616</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Порядок и сроки исполнения постановления </a:t>
            </a:r>
            <a:endParaRPr lang="en-US" b="1" dirty="0">
              <a:solidFill>
                <a:schemeClr val="bg1"/>
              </a:solidFill>
            </a:endParaRPr>
          </a:p>
        </p:txBody>
      </p:sp>
      <p:sp>
        <p:nvSpPr>
          <p:cNvPr id="3" name="Прямоугольник 2"/>
          <p:cNvSpPr/>
          <p:nvPr/>
        </p:nvSpPr>
        <p:spPr>
          <a:xfrm>
            <a:off x="971600" y="1052736"/>
            <a:ext cx="7488832" cy="4832092"/>
          </a:xfrm>
          <a:prstGeom prst="rect">
            <a:avLst/>
          </a:prstGeom>
        </p:spPr>
        <p:txBody>
          <a:bodyPr wrap="square">
            <a:spAutoFit/>
          </a:bodyPr>
          <a:lstStyle/>
          <a:p>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Штраф </a:t>
            </a:r>
            <a:r>
              <a:rPr lang="ru-RU" sz="1600" dirty="0">
                <a:latin typeface="Times New Roman" pitchFamily="18" charset="0"/>
                <a:cs typeface="Times New Roman" pitchFamily="18" charset="0"/>
              </a:rPr>
              <a:t>должен быть уплачен нарушителем </a:t>
            </a:r>
            <a:r>
              <a:rPr lang="ru-RU" sz="1600" b="1" dirty="0">
                <a:solidFill>
                  <a:srgbClr val="FF0000"/>
                </a:solidFill>
                <a:latin typeface="Times New Roman" pitchFamily="18" charset="0"/>
                <a:cs typeface="Times New Roman" pitchFamily="18" charset="0"/>
              </a:rPr>
              <a:t>не позднее одного месяца </a:t>
            </a:r>
            <a:r>
              <a:rPr lang="ru-RU" sz="1600" dirty="0">
                <a:latin typeface="Times New Roman" pitchFamily="18" charset="0"/>
                <a:cs typeface="Times New Roman" pitchFamily="18" charset="0"/>
              </a:rPr>
              <a:t>со дня вручения ему постановления о наложении штрафа, а в случае обжалования постановления - не позднее пятнадцати дней со дня уведомления об оставлении жалобы или представления без удовлетворения</a:t>
            </a:r>
            <a:r>
              <a:rPr lang="ru-RU" sz="1600" dirty="0" smtClean="0">
                <a:latin typeface="Times New Roman" pitchFamily="18" charset="0"/>
                <a:cs typeface="Times New Roman" pitchFamily="18" charset="0"/>
              </a:rPr>
              <a:t>.</a:t>
            </a:r>
          </a:p>
          <a:p>
            <a:pPr algn="just"/>
            <a:endParaRPr lang="ru-RU"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a:p>
            <a:pPr algn="just"/>
            <a:r>
              <a:rPr lang="ru-RU" sz="1600" dirty="0">
                <a:latin typeface="Times New Roman" pitchFamily="18" charset="0"/>
                <a:cs typeface="Times New Roman" pitchFamily="18" charset="0"/>
              </a:rPr>
              <a:t>Постановление о наложении административного взыскания не подлежит исполнению, если оно не было приведено в исполнение </a:t>
            </a:r>
            <a:r>
              <a:rPr lang="ru-RU" sz="1600" b="1" dirty="0">
                <a:solidFill>
                  <a:srgbClr val="FF0000"/>
                </a:solidFill>
                <a:latin typeface="Times New Roman" pitchFamily="18" charset="0"/>
                <a:cs typeface="Times New Roman" pitchFamily="18" charset="0"/>
              </a:rPr>
              <a:t>в течение шести месяцев со дня его вступления в законную силу.</a:t>
            </a:r>
          </a:p>
          <a:p>
            <a:pPr algn="just"/>
            <a:endParaRPr lang="ru-RU" sz="1600" dirty="0" smtClean="0">
              <a:latin typeface="Times New Roman" pitchFamily="18" charset="0"/>
              <a:cs typeface="Times New Roman" pitchFamily="18" charset="0"/>
            </a:endParaRPr>
          </a:p>
          <a:p>
            <a:pPr algn="just"/>
            <a:endParaRPr lang="ru-RU" sz="1600" dirty="0" smtClean="0">
              <a:latin typeface="Times New Roman" pitchFamily="18" charset="0"/>
              <a:cs typeface="Times New Roman" pitchFamily="18" charset="0"/>
            </a:endParaRPr>
          </a:p>
          <a:p>
            <a:pPr algn="just"/>
            <a:r>
              <a:rPr lang="ru-RU" sz="1600" dirty="0">
                <a:latin typeface="Times New Roman" pitchFamily="18" charset="0"/>
                <a:cs typeface="Times New Roman" pitchFamily="18" charset="0"/>
              </a:rPr>
              <a:t>При неуплате административного штрафа в срок, предусмотренный статьей 614 настоящего Кодекса, постановление о наложении административного штрафа направляется судом (судьей) или органом (должностным лицом), вынесшим постановление, в банк или иное кредитное учреждение для взыскания из денежных средств или доходов юридического лица путем списания со счетов этого лица.</a:t>
            </a:r>
          </a:p>
          <a:p>
            <a:endParaRPr lang="ru-RU" dirty="0" smtClean="0"/>
          </a:p>
          <a:p>
            <a:endParaRPr lang="ru-RU" dirty="0"/>
          </a:p>
        </p:txBody>
      </p:sp>
    </p:spTree>
    <p:extLst>
      <p:ext uri="{BB962C8B-B14F-4D97-AF65-F5344CB8AC3E}">
        <p14:creationId xmlns:p14="http://schemas.microsoft.com/office/powerpoint/2010/main" val="12920662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10050" y="1739513"/>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46,558,585,591,589,597 </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sp>
        <p:nvSpPr>
          <p:cNvPr id="10" name="TextBox 9"/>
          <p:cNvSpPr txBox="1"/>
          <p:nvPr/>
        </p:nvSpPr>
        <p:spPr>
          <a:xfrm>
            <a:off x="2267744" y="631517"/>
            <a:ext cx="5328592" cy="1107996"/>
          </a:xfrm>
          <a:prstGeom prst="rect">
            <a:avLst/>
          </a:prstGeom>
          <a:noFill/>
        </p:spPr>
        <p:txBody>
          <a:bodyPr wrap="square" rtlCol="0">
            <a:spAutoFit/>
          </a:bodyPr>
          <a:lstStyle/>
          <a:p>
            <a:r>
              <a:rPr lang="ru-RU" sz="6600" b="1" dirty="0" smtClean="0">
                <a:solidFill>
                  <a:srgbClr val="FF0000"/>
                </a:solidFill>
                <a:latin typeface="Times New Roman" pitchFamily="18" charset="0"/>
                <a:cs typeface="Times New Roman" pitchFamily="18" charset="0"/>
              </a:rPr>
              <a:t>СРОКИ !!!</a:t>
            </a:r>
            <a:endParaRPr lang="ru-RU" sz="6600" b="1" dirty="0">
              <a:solidFill>
                <a:srgbClr val="FF0000"/>
              </a:solidFill>
              <a:latin typeface="Times New Roman" pitchFamily="18" charset="0"/>
              <a:cs typeface="Times New Roman" pitchFamily="18" charset="0"/>
            </a:endParaRPr>
          </a:p>
        </p:txBody>
      </p:sp>
      <p:sp>
        <p:nvSpPr>
          <p:cNvPr id="2" name="Прямоугольник 1"/>
          <p:cNvSpPr/>
          <p:nvPr/>
        </p:nvSpPr>
        <p:spPr>
          <a:xfrm>
            <a:off x="533400" y="2190070"/>
            <a:ext cx="4896544" cy="4154984"/>
          </a:xfrm>
          <a:prstGeom prst="rect">
            <a:avLst/>
          </a:prstGeom>
        </p:spPr>
        <p:txBody>
          <a:bodyPr wrap="square">
            <a:spAutoFit/>
          </a:bodyPr>
          <a:lstStyle/>
          <a:p>
            <a:r>
              <a:rPr lang="ru-RU" sz="1200" dirty="0">
                <a:latin typeface="Times New Roman" pitchFamily="18" charset="0"/>
                <a:cs typeface="Times New Roman" pitchFamily="18" charset="0"/>
              </a:rPr>
              <a:t>Административное взыскание может быть </a:t>
            </a:r>
            <a:r>
              <a:rPr lang="ru-RU" sz="1200" dirty="0" smtClean="0">
                <a:latin typeface="Times New Roman" pitchFamily="18" charset="0"/>
                <a:cs typeface="Times New Roman" pitchFamily="18" charset="0"/>
              </a:rPr>
              <a:t>применено не позднее</a:t>
            </a: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r>
              <a:rPr lang="ru-RU" sz="1200" dirty="0" smtClean="0">
                <a:latin typeface="Times New Roman" pitchFamily="18" charset="0"/>
                <a:cs typeface="Times New Roman" pitchFamily="18" charset="0"/>
              </a:rPr>
              <a:t>Протокол </a:t>
            </a:r>
            <a:r>
              <a:rPr lang="ru-RU" sz="1200" dirty="0">
                <a:latin typeface="Times New Roman" pitchFamily="18" charset="0"/>
                <a:cs typeface="Times New Roman" pitchFamily="18" charset="0"/>
              </a:rPr>
              <a:t>об административном </a:t>
            </a:r>
            <a:r>
              <a:rPr lang="ru-RU" sz="1200" dirty="0" smtClean="0">
                <a:latin typeface="Times New Roman" pitchFamily="18" charset="0"/>
                <a:cs typeface="Times New Roman" pitchFamily="18" charset="0"/>
              </a:rPr>
              <a:t>правонарушении и материалы по нему передаются на рассмотрение в течение </a:t>
            </a: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Срок рассмотрения дела об административном правонарушении </a:t>
            </a:r>
            <a:r>
              <a:rPr lang="ru-RU" sz="1200" dirty="0" smtClean="0">
                <a:latin typeface="Times New Roman" pitchFamily="18" charset="0"/>
                <a:cs typeface="Times New Roman" pitchFamily="18" charset="0"/>
              </a:rPr>
              <a:t>составляет</a:t>
            </a: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r>
              <a:rPr lang="ru-RU" sz="1200" dirty="0" smtClean="0">
                <a:latin typeface="Times New Roman" pitchFamily="18" charset="0"/>
                <a:cs typeface="Times New Roman" pitchFamily="18" charset="0"/>
              </a:rPr>
              <a:t>Копия постановления  по итогам рассмотрения дела об адм. правонарушения выдается лицу, в </a:t>
            </a:r>
            <a:r>
              <a:rPr lang="ru-RU" sz="1200" dirty="0">
                <a:latin typeface="Times New Roman" pitchFamily="18" charset="0"/>
                <a:cs typeface="Times New Roman" pitchFamily="18" charset="0"/>
              </a:rPr>
              <a:t>отношении которого оно </a:t>
            </a:r>
            <a:r>
              <a:rPr lang="ru-RU" sz="1200" dirty="0" smtClean="0">
                <a:latin typeface="Times New Roman" pitchFamily="18" charset="0"/>
                <a:cs typeface="Times New Roman" pitchFamily="18" charset="0"/>
              </a:rPr>
              <a:t>вынесено в течение </a:t>
            </a: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Постановление по делу об административном правонарушении вступает в законную силу по истечении срока на обжалование </a:t>
            </a:r>
            <a:endParaRPr lang="ru-RU" sz="1200" dirty="0" smtClean="0">
              <a:latin typeface="Times New Roman" pitchFamily="18" charset="0"/>
              <a:cs typeface="Times New Roman" pitchFamily="18" charset="0"/>
            </a:endParaRPr>
          </a:p>
          <a:p>
            <a:endParaRPr lang="ru-RU" sz="1200" dirty="0" smtClean="0">
              <a:latin typeface="Times New Roman" pitchFamily="18" charset="0"/>
              <a:cs typeface="Times New Roman" pitchFamily="18" charset="0"/>
            </a:endParaRPr>
          </a:p>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Штраф должен быть уплачен нарушителем не позднее </a:t>
            </a:r>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со </a:t>
            </a:r>
            <a:r>
              <a:rPr lang="ru-RU" sz="1200" dirty="0">
                <a:latin typeface="Times New Roman" pitchFamily="18" charset="0"/>
                <a:cs typeface="Times New Roman" pitchFamily="18" charset="0"/>
              </a:rPr>
              <a:t>дня вручения ему постановления о наложении штрафа</a:t>
            </a:r>
          </a:p>
        </p:txBody>
      </p:sp>
      <p:sp>
        <p:nvSpPr>
          <p:cNvPr id="3" name="TextBox 2"/>
          <p:cNvSpPr txBox="1"/>
          <p:nvPr/>
        </p:nvSpPr>
        <p:spPr>
          <a:xfrm>
            <a:off x="5580112" y="2132856"/>
            <a:ext cx="3240360" cy="369332"/>
          </a:xfrm>
          <a:prstGeom prst="rect">
            <a:avLst/>
          </a:prstGeom>
          <a:noFill/>
        </p:spPr>
        <p:txBody>
          <a:bodyPr wrap="square" rtlCol="0">
            <a:spAutoFit/>
          </a:bodyPr>
          <a:lstStyle/>
          <a:p>
            <a:r>
              <a:rPr lang="ru-RU" b="1" dirty="0" smtClean="0">
                <a:solidFill>
                  <a:srgbClr val="FF0000"/>
                </a:solidFill>
                <a:latin typeface="Arial Black" pitchFamily="34" charset="0"/>
              </a:rPr>
              <a:t>6 месяцев /1года</a:t>
            </a:r>
            <a:endParaRPr lang="ru-RU" b="1" dirty="0">
              <a:solidFill>
                <a:srgbClr val="FF0000"/>
              </a:solidFill>
              <a:latin typeface="Arial Black" pitchFamily="34" charset="0"/>
            </a:endParaRPr>
          </a:p>
        </p:txBody>
      </p:sp>
      <p:sp>
        <p:nvSpPr>
          <p:cNvPr id="9" name="TextBox 8"/>
          <p:cNvSpPr txBox="1"/>
          <p:nvPr/>
        </p:nvSpPr>
        <p:spPr>
          <a:xfrm>
            <a:off x="5580112" y="2708920"/>
            <a:ext cx="1215397" cy="369332"/>
          </a:xfrm>
          <a:prstGeom prst="rect">
            <a:avLst/>
          </a:prstGeom>
          <a:noFill/>
        </p:spPr>
        <p:txBody>
          <a:bodyPr wrap="none" rtlCol="0">
            <a:spAutoFit/>
          </a:bodyPr>
          <a:lstStyle/>
          <a:p>
            <a:r>
              <a:rPr lang="ru-RU" b="1" dirty="0" smtClean="0">
                <a:solidFill>
                  <a:srgbClr val="FF0000"/>
                </a:solidFill>
                <a:latin typeface="Arial Black" pitchFamily="34" charset="0"/>
              </a:rPr>
              <a:t>1 сутки </a:t>
            </a:r>
            <a:endParaRPr lang="ru-RU" b="1" dirty="0">
              <a:solidFill>
                <a:srgbClr val="FF0000"/>
              </a:solidFill>
              <a:latin typeface="Arial Black" pitchFamily="34" charset="0"/>
            </a:endParaRPr>
          </a:p>
        </p:txBody>
      </p:sp>
      <p:sp>
        <p:nvSpPr>
          <p:cNvPr id="12" name="TextBox 11"/>
          <p:cNvSpPr txBox="1"/>
          <p:nvPr/>
        </p:nvSpPr>
        <p:spPr>
          <a:xfrm>
            <a:off x="5602932" y="3447782"/>
            <a:ext cx="2713484" cy="369332"/>
          </a:xfrm>
          <a:prstGeom prst="rect">
            <a:avLst/>
          </a:prstGeom>
          <a:noFill/>
        </p:spPr>
        <p:txBody>
          <a:bodyPr wrap="square" rtlCol="0">
            <a:spAutoFit/>
          </a:bodyPr>
          <a:lstStyle/>
          <a:p>
            <a:r>
              <a:rPr lang="ru-RU" b="1" dirty="0" smtClean="0">
                <a:solidFill>
                  <a:srgbClr val="FF0000"/>
                </a:solidFill>
                <a:latin typeface="Arial Black" pitchFamily="34" charset="0"/>
              </a:rPr>
              <a:t>10 дней/10 дней</a:t>
            </a:r>
            <a:endParaRPr lang="ru-RU" b="1" dirty="0">
              <a:solidFill>
                <a:srgbClr val="FF0000"/>
              </a:solidFill>
              <a:latin typeface="Arial Black" pitchFamily="34" charset="0"/>
            </a:endParaRPr>
          </a:p>
        </p:txBody>
      </p:sp>
      <p:sp>
        <p:nvSpPr>
          <p:cNvPr id="15" name="TextBox 14"/>
          <p:cNvSpPr txBox="1"/>
          <p:nvPr/>
        </p:nvSpPr>
        <p:spPr>
          <a:xfrm>
            <a:off x="5602933" y="4267562"/>
            <a:ext cx="1050288" cy="369332"/>
          </a:xfrm>
          <a:prstGeom prst="rect">
            <a:avLst/>
          </a:prstGeom>
          <a:noFill/>
        </p:spPr>
        <p:txBody>
          <a:bodyPr wrap="none" rtlCol="0">
            <a:spAutoFit/>
          </a:bodyPr>
          <a:lstStyle/>
          <a:p>
            <a:r>
              <a:rPr lang="ru-RU" b="1" dirty="0" smtClean="0">
                <a:solidFill>
                  <a:srgbClr val="FF0000"/>
                </a:solidFill>
                <a:latin typeface="Arial Black" pitchFamily="34" charset="0"/>
              </a:rPr>
              <a:t>3 дней</a:t>
            </a:r>
            <a:endParaRPr lang="ru-RU" b="1" dirty="0">
              <a:solidFill>
                <a:srgbClr val="FF0000"/>
              </a:solidFill>
              <a:latin typeface="Arial Black" pitchFamily="34" charset="0"/>
            </a:endParaRPr>
          </a:p>
        </p:txBody>
      </p:sp>
      <p:sp>
        <p:nvSpPr>
          <p:cNvPr id="18" name="TextBox 17"/>
          <p:cNvSpPr txBox="1"/>
          <p:nvPr/>
        </p:nvSpPr>
        <p:spPr>
          <a:xfrm>
            <a:off x="5586375" y="5111258"/>
            <a:ext cx="1204176" cy="369332"/>
          </a:xfrm>
          <a:prstGeom prst="rect">
            <a:avLst/>
          </a:prstGeom>
          <a:noFill/>
        </p:spPr>
        <p:txBody>
          <a:bodyPr wrap="none" rtlCol="0">
            <a:spAutoFit/>
          </a:bodyPr>
          <a:lstStyle/>
          <a:p>
            <a:r>
              <a:rPr lang="ru-RU" b="1" dirty="0" smtClean="0">
                <a:solidFill>
                  <a:srgbClr val="FF0000"/>
                </a:solidFill>
                <a:latin typeface="Arial Black" pitchFamily="34" charset="0"/>
              </a:rPr>
              <a:t>10 дней</a:t>
            </a:r>
            <a:endParaRPr lang="ru-RU" b="1" dirty="0">
              <a:solidFill>
                <a:srgbClr val="FF0000"/>
              </a:solidFill>
              <a:latin typeface="Arial Black" pitchFamily="34" charset="0"/>
            </a:endParaRPr>
          </a:p>
        </p:txBody>
      </p:sp>
      <p:sp>
        <p:nvSpPr>
          <p:cNvPr id="19" name="TextBox 18"/>
          <p:cNvSpPr txBox="1"/>
          <p:nvPr/>
        </p:nvSpPr>
        <p:spPr>
          <a:xfrm>
            <a:off x="5602933" y="5850217"/>
            <a:ext cx="1375698" cy="369332"/>
          </a:xfrm>
          <a:prstGeom prst="rect">
            <a:avLst/>
          </a:prstGeom>
          <a:noFill/>
        </p:spPr>
        <p:txBody>
          <a:bodyPr wrap="none" rtlCol="0">
            <a:spAutoFit/>
          </a:bodyPr>
          <a:lstStyle/>
          <a:p>
            <a:r>
              <a:rPr lang="ru-RU" dirty="0" smtClean="0">
                <a:solidFill>
                  <a:srgbClr val="FF0000"/>
                </a:solidFill>
                <a:latin typeface="Arial Black" pitchFamily="34" charset="0"/>
              </a:rPr>
              <a:t>1 месяца</a:t>
            </a:r>
            <a:endParaRPr lang="ru-RU" dirty="0">
              <a:solidFill>
                <a:srgbClr val="FF0000"/>
              </a:solidFill>
              <a:latin typeface="Arial Black" pitchFamily="34" charset="0"/>
            </a:endParaRPr>
          </a:p>
        </p:txBody>
      </p:sp>
    </p:spTree>
    <p:extLst>
      <p:ext uri="{BB962C8B-B14F-4D97-AF65-F5344CB8AC3E}">
        <p14:creationId xmlns:p14="http://schemas.microsoft.com/office/powerpoint/2010/main" val="32354228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Rectangle 5"/>
          <p:cNvSpPr/>
          <p:nvPr/>
        </p:nvSpPr>
        <p:spPr>
          <a:xfrm>
            <a:off x="0" y="6567488"/>
            <a:ext cx="9144000" cy="290512"/>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Прямоугольник 9"/>
          <p:cNvSpPr/>
          <p:nvPr/>
        </p:nvSpPr>
        <p:spPr>
          <a:xfrm>
            <a:off x="0" y="1580223"/>
            <a:ext cx="2143108" cy="1277273"/>
          </a:xfrm>
          <a:prstGeom prst="rect">
            <a:avLst/>
          </a:prstGeom>
        </p:spPr>
        <p:txBody>
          <a:bodyPr wrap="square">
            <a:spAutoFit/>
          </a:bodyPr>
          <a:lstStyle/>
          <a:p>
            <a:pPr algn="ctr"/>
            <a:r>
              <a:rPr lang="ru-RU" sz="1100" b="1" dirty="0" smtClean="0">
                <a:solidFill>
                  <a:srgbClr val="1E5970"/>
                </a:solidFill>
                <a:ea typeface="Times New Roman" pitchFamily="18" charset="0"/>
              </a:rPr>
              <a:t>ГОСУДАРСТВЕННОЕ АГЕНТСТВО АНТИМОНОПОЛЬНОГО РЕГУЛИРОВАНИЯ </a:t>
            </a:r>
          </a:p>
          <a:p>
            <a:pPr algn="ctr"/>
            <a:r>
              <a:rPr lang="ru-RU" sz="1100" b="1" dirty="0" smtClean="0">
                <a:solidFill>
                  <a:srgbClr val="1E5970"/>
                </a:solidFill>
                <a:ea typeface="Times New Roman" pitchFamily="18" charset="0"/>
              </a:rPr>
              <a:t>ПРИ ПРАВИТЕЛЬСТВЕ КЫРГЫЗСКОЙ РЕСПУБЛИКИ</a:t>
            </a:r>
          </a:p>
        </p:txBody>
      </p:sp>
      <p:pic>
        <p:nvPicPr>
          <p:cNvPr id="11" name="Picture 4" descr="C:\Documents and Settings\Администратор\Мои документы\My Received Files\Кубант Жылдызбек уулу\ЛОГО.png"/>
          <p:cNvPicPr>
            <a:picLocks noChangeAspect="1" noChangeArrowheads="1"/>
          </p:cNvPicPr>
          <p:nvPr/>
        </p:nvPicPr>
        <p:blipFill>
          <a:blip r:embed="rId2" cstate="print"/>
          <a:srcRect/>
          <a:stretch>
            <a:fillRect/>
          </a:stretch>
        </p:blipFill>
        <p:spPr bwMode="auto">
          <a:xfrm>
            <a:off x="467544" y="291137"/>
            <a:ext cx="1080120" cy="1137599"/>
          </a:xfrm>
          <a:prstGeom prst="rect">
            <a:avLst/>
          </a:prstGeom>
          <a:noFill/>
        </p:spPr>
      </p:pic>
      <p:sp>
        <p:nvSpPr>
          <p:cNvPr id="12" name="Прямоугольник 11"/>
          <p:cNvSpPr/>
          <p:nvPr/>
        </p:nvSpPr>
        <p:spPr>
          <a:xfrm>
            <a:off x="0" y="3212976"/>
            <a:ext cx="9144000" cy="216024"/>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C000"/>
              </a:solidFill>
            </a:endParaRPr>
          </a:p>
        </p:txBody>
      </p:sp>
      <p:sp>
        <p:nvSpPr>
          <p:cNvPr id="16" name="TextBox 15"/>
          <p:cNvSpPr txBox="1"/>
          <p:nvPr/>
        </p:nvSpPr>
        <p:spPr>
          <a:xfrm>
            <a:off x="2987824" y="1167126"/>
            <a:ext cx="5000660" cy="523220"/>
          </a:xfrm>
          <a:prstGeom prst="rect">
            <a:avLst/>
          </a:prstGeom>
          <a:noFill/>
        </p:spPr>
        <p:txBody>
          <a:bodyPr wrap="square" rtlCol="0">
            <a:spAutoFit/>
          </a:bodyPr>
          <a:lstStyle/>
          <a:p>
            <a:pPr algn="ctr"/>
            <a:r>
              <a:rPr lang="ru-RU" sz="2800" b="1" dirty="0" smtClean="0">
                <a:solidFill>
                  <a:srgbClr val="C00000"/>
                </a:solidFill>
                <a:latin typeface="+mj-lt"/>
              </a:rPr>
              <a:t>Спасибо за внимание</a:t>
            </a:r>
            <a:r>
              <a:rPr lang="ru-RU" sz="2800" dirty="0" smtClean="0">
                <a:solidFill>
                  <a:srgbClr val="C00000"/>
                </a:solidFill>
                <a:latin typeface="+mj-lt"/>
              </a:rPr>
              <a:t>!</a:t>
            </a:r>
            <a:endParaRPr lang="ru-RU" sz="2800" dirty="0">
              <a:solidFill>
                <a:srgbClr val="C00000"/>
              </a:solidFill>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8013" y="3084062"/>
            <a:ext cx="9135987"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8013" y="6534944"/>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400" dirty="0">
                <a:solidFill>
                  <a:schemeClr val="bg1"/>
                </a:solidFill>
              </a:rPr>
              <a:t>(</a:t>
            </a:r>
            <a:r>
              <a:rPr lang="ru-RU" sz="1400" dirty="0" smtClean="0">
                <a:solidFill>
                  <a:schemeClr val="bg1"/>
                </a:solidFill>
              </a:rPr>
              <a:t>статья 547,547-1 </a:t>
            </a:r>
            <a:r>
              <a:rPr lang="ru-RU" sz="1400" dirty="0" err="1">
                <a:solidFill>
                  <a:schemeClr val="bg1"/>
                </a:solidFill>
              </a:rPr>
              <a:t>КоАО</a:t>
            </a:r>
            <a:r>
              <a:rPr lang="ru-RU" sz="1400" dirty="0">
                <a:solidFill>
                  <a:schemeClr val="bg1"/>
                </a:solidFill>
              </a:rPr>
              <a:t>)</a:t>
            </a: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904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bg1"/>
                </a:solidFill>
              </a:rPr>
              <a:t>Задачи производства по делам об административных правонарушениях. </a:t>
            </a:r>
            <a:endParaRPr lang="ru-RU" sz="1600" b="1" dirty="0" smtClean="0">
              <a:solidFill>
                <a:schemeClr val="bg1"/>
              </a:solidFill>
            </a:endParaRPr>
          </a:p>
          <a:p>
            <a:pPr algn="ctr"/>
            <a:r>
              <a:rPr lang="ru-RU" sz="1600" b="1" dirty="0" smtClean="0">
                <a:solidFill>
                  <a:schemeClr val="bg1"/>
                </a:solidFill>
              </a:rPr>
              <a:t>Основания </a:t>
            </a:r>
            <a:r>
              <a:rPr lang="ru-RU" sz="1600" b="1" dirty="0">
                <a:solidFill>
                  <a:schemeClr val="bg1"/>
                </a:solidFill>
              </a:rPr>
              <a:t>для возбуждение дела об административном правонарушении</a:t>
            </a:r>
          </a:p>
          <a:p>
            <a:pPr algn="ctr"/>
            <a:r>
              <a:rPr lang="ru-RU" b="1" dirty="0" smtClean="0">
                <a:solidFill>
                  <a:schemeClr val="bg1"/>
                </a:solidFill>
              </a:rPr>
              <a:t>(вводная часть)</a:t>
            </a:r>
            <a:endParaRPr lang="en-US" b="1" dirty="0">
              <a:solidFill>
                <a:schemeClr val="bg1"/>
              </a:solidFill>
            </a:endParaRPr>
          </a:p>
        </p:txBody>
      </p:sp>
      <p:sp>
        <p:nvSpPr>
          <p:cNvPr id="3" name="Прямоугольник 2"/>
          <p:cNvSpPr/>
          <p:nvPr/>
        </p:nvSpPr>
        <p:spPr>
          <a:xfrm>
            <a:off x="432048" y="1124744"/>
            <a:ext cx="8106730" cy="1846659"/>
          </a:xfrm>
          <a:prstGeom prst="rect">
            <a:avLst/>
          </a:prstGeom>
        </p:spPr>
        <p:txBody>
          <a:bodyPr wrap="square">
            <a:spAutoFit/>
          </a:bodyPr>
          <a:lstStyle/>
          <a:p>
            <a:pPr algn="just"/>
            <a:r>
              <a:rPr lang="ru-RU" sz="1250" u="sng" dirty="0" smtClean="0">
                <a:solidFill>
                  <a:srgbClr val="FF0000"/>
                </a:solidFill>
                <a:latin typeface="Times New Roman" pitchFamily="18" charset="0"/>
                <a:cs typeface="Times New Roman" pitchFamily="18" charset="0"/>
              </a:rPr>
              <a:t>Задачами производства по делам об административных правонарушениях являются: </a:t>
            </a:r>
          </a:p>
          <a:p>
            <a:pPr algn="just"/>
            <a:endParaRPr lang="ru-RU" sz="1250" dirty="0" smtClean="0">
              <a:latin typeface="Times New Roman" pitchFamily="18" charset="0"/>
              <a:cs typeface="Times New Roman" pitchFamily="18" charset="0"/>
            </a:endParaRPr>
          </a:p>
          <a:p>
            <a:pPr marL="285750" indent="-285750" algn="just">
              <a:buFont typeface="Wingdings" pitchFamily="2" charset="2"/>
              <a:buChar char="v"/>
            </a:pPr>
            <a:r>
              <a:rPr lang="ru-RU" sz="1250" dirty="0" smtClean="0">
                <a:latin typeface="Times New Roman" pitchFamily="18" charset="0"/>
                <a:cs typeface="Times New Roman" pitchFamily="18" charset="0"/>
              </a:rPr>
              <a:t>своевременное</a:t>
            </a:r>
            <a:r>
              <a:rPr lang="ru-RU" sz="1250" dirty="0">
                <a:latin typeface="Times New Roman" pitchFamily="18" charset="0"/>
                <a:cs typeface="Times New Roman" pitchFamily="18" charset="0"/>
              </a:rPr>
              <a:t>, всестороннее, полное и объективное выяснение обстоятельств каждого </a:t>
            </a:r>
            <a:r>
              <a:rPr lang="ru-RU" sz="1250" dirty="0" smtClean="0">
                <a:latin typeface="Times New Roman" pitchFamily="18" charset="0"/>
                <a:cs typeface="Times New Roman" pitchFamily="18" charset="0"/>
              </a:rPr>
              <a:t>дела;</a:t>
            </a:r>
          </a:p>
          <a:p>
            <a:pPr marL="285750" indent="-285750" algn="just">
              <a:buFont typeface="Wingdings" pitchFamily="2" charset="2"/>
              <a:buChar char="v"/>
            </a:pPr>
            <a:r>
              <a:rPr lang="ru-RU" sz="1250" dirty="0" smtClean="0">
                <a:latin typeface="Times New Roman" pitchFamily="18" charset="0"/>
                <a:cs typeface="Times New Roman" pitchFamily="18" charset="0"/>
              </a:rPr>
              <a:t>разрешение </a:t>
            </a:r>
            <a:r>
              <a:rPr lang="ru-RU" sz="1250" dirty="0">
                <a:latin typeface="Times New Roman" pitchFamily="18" charset="0"/>
                <a:cs typeface="Times New Roman" pitchFamily="18" charset="0"/>
              </a:rPr>
              <a:t>его в точном соответствии с </a:t>
            </a:r>
            <a:r>
              <a:rPr lang="ru-RU" sz="1250" dirty="0" smtClean="0">
                <a:latin typeface="Times New Roman" pitchFamily="18" charset="0"/>
                <a:cs typeface="Times New Roman" pitchFamily="18" charset="0"/>
              </a:rPr>
              <a:t>законодательством;</a:t>
            </a:r>
          </a:p>
          <a:p>
            <a:pPr marL="285750" indent="-285750" algn="just">
              <a:buFont typeface="Wingdings" pitchFamily="2" charset="2"/>
              <a:buChar char="v"/>
            </a:pPr>
            <a:r>
              <a:rPr lang="ru-RU" sz="1250" dirty="0" smtClean="0">
                <a:latin typeface="Times New Roman" pitchFamily="18" charset="0"/>
                <a:cs typeface="Times New Roman" pitchFamily="18" charset="0"/>
              </a:rPr>
              <a:t>выявление </a:t>
            </a:r>
            <a:r>
              <a:rPr lang="ru-RU" sz="1250" dirty="0">
                <a:latin typeface="Times New Roman" pitchFamily="18" charset="0"/>
                <a:cs typeface="Times New Roman" pitchFamily="18" charset="0"/>
              </a:rPr>
              <a:t>причин и условий, способствующих совершению административных </a:t>
            </a:r>
            <a:r>
              <a:rPr lang="ru-RU" sz="1250" dirty="0" smtClean="0">
                <a:latin typeface="Times New Roman" pitchFamily="18" charset="0"/>
                <a:cs typeface="Times New Roman" pitchFamily="18" charset="0"/>
              </a:rPr>
              <a:t>правонарушений; </a:t>
            </a:r>
          </a:p>
          <a:p>
            <a:pPr marL="285750" indent="-285750" algn="just">
              <a:buFont typeface="Wingdings" pitchFamily="2" charset="2"/>
              <a:buChar char="v"/>
            </a:pPr>
            <a:r>
              <a:rPr lang="ru-RU" sz="1250" dirty="0" smtClean="0">
                <a:latin typeface="Times New Roman" pitchFamily="18" charset="0"/>
                <a:cs typeface="Times New Roman" pitchFamily="18" charset="0"/>
              </a:rPr>
              <a:t>предупреждение правонарушений;</a:t>
            </a:r>
          </a:p>
          <a:p>
            <a:pPr marL="285750" indent="-285750" algn="just">
              <a:buFont typeface="Wingdings" pitchFamily="2" charset="2"/>
              <a:buChar char="v"/>
            </a:pPr>
            <a:r>
              <a:rPr lang="ru-RU" sz="1250" dirty="0" smtClean="0">
                <a:latin typeface="Times New Roman" pitchFamily="18" charset="0"/>
                <a:cs typeface="Times New Roman" pitchFamily="18" charset="0"/>
              </a:rPr>
              <a:t>воспитание </a:t>
            </a:r>
            <a:r>
              <a:rPr lang="ru-RU" sz="1250" dirty="0">
                <a:latin typeface="Times New Roman" pitchFamily="18" charset="0"/>
                <a:cs typeface="Times New Roman" pitchFamily="18" charset="0"/>
              </a:rPr>
              <a:t>граждан в духе соблюдения законов, укрепление </a:t>
            </a:r>
            <a:r>
              <a:rPr lang="ru-RU" sz="1250" dirty="0" smtClean="0">
                <a:latin typeface="Times New Roman" pitchFamily="18" charset="0"/>
                <a:cs typeface="Times New Roman" pitchFamily="18" charset="0"/>
              </a:rPr>
              <a:t>законности;</a:t>
            </a:r>
          </a:p>
          <a:p>
            <a:pPr marL="285750" indent="-285750" algn="just">
              <a:buFont typeface="Wingdings" pitchFamily="2" charset="2"/>
              <a:buChar char="v"/>
            </a:pPr>
            <a:r>
              <a:rPr lang="ru-RU" sz="1250" dirty="0">
                <a:latin typeface="Times New Roman" pitchFamily="18" charset="0"/>
                <a:cs typeface="Times New Roman" pitchFamily="18" charset="0"/>
              </a:rPr>
              <a:t>обеспечение исполнения вынесенного постановления; </a:t>
            </a:r>
          </a:p>
          <a:p>
            <a:pPr marL="285750" indent="-285750" algn="just">
              <a:buFont typeface="Wingdings" pitchFamily="2" charset="2"/>
              <a:buChar char="v"/>
            </a:pPr>
            <a:endParaRPr lang="ru-RU" sz="1400" dirty="0"/>
          </a:p>
        </p:txBody>
      </p:sp>
      <p:sp>
        <p:nvSpPr>
          <p:cNvPr id="8" name="Прямоугольник 7"/>
          <p:cNvSpPr/>
          <p:nvPr/>
        </p:nvSpPr>
        <p:spPr>
          <a:xfrm>
            <a:off x="432048" y="3228077"/>
            <a:ext cx="8460432" cy="2954655"/>
          </a:xfrm>
          <a:prstGeom prst="rect">
            <a:avLst/>
          </a:prstGeom>
        </p:spPr>
        <p:txBody>
          <a:bodyPr wrap="square">
            <a:spAutoFit/>
          </a:bodyPr>
          <a:lstStyle/>
          <a:p>
            <a:endParaRPr lang="ru-RU" dirty="0" smtClean="0"/>
          </a:p>
          <a:p>
            <a:r>
              <a:rPr lang="ru-RU" dirty="0" smtClean="0">
                <a:solidFill>
                  <a:srgbClr val="FF0000"/>
                </a:solidFill>
              </a:rPr>
              <a:t> </a:t>
            </a:r>
            <a:r>
              <a:rPr lang="ru-RU" sz="1250" u="sng" dirty="0">
                <a:solidFill>
                  <a:srgbClr val="FF0000"/>
                </a:solidFill>
                <a:latin typeface="Times New Roman" pitchFamily="18" charset="0"/>
                <a:cs typeface="Times New Roman" pitchFamily="18" charset="0"/>
              </a:rPr>
              <a:t>Поводами к возбуждению дела об административном правонарушении являются:</a:t>
            </a:r>
          </a:p>
          <a:p>
            <a:endParaRPr lang="ru-RU" sz="1250" dirty="0">
              <a:latin typeface="Times New Roman" pitchFamily="18" charset="0"/>
              <a:cs typeface="Times New Roman" pitchFamily="18" charset="0"/>
            </a:endParaRPr>
          </a:p>
          <a:p>
            <a:pPr marL="171450" indent="-171450">
              <a:buFont typeface="Wingdings" pitchFamily="2" charset="2"/>
              <a:buChar char="v"/>
            </a:pPr>
            <a:r>
              <a:rPr lang="ru-RU" sz="1250" dirty="0" smtClean="0">
                <a:latin typeface="Times New Roman" pitchFamily="18" charset="0"/>
                <a:cs typeface="Times New Roman" pitchFamily="18" charset="0"/>
              </a:rPr>
              <a:t>непосредственное </a:t>
            </a:r>
            <a:r>
              <a:rPr lang="ru-RU" sz="1250" dirty="0">
                <a:latin typeface="Times New Roman" pitchFamily="18" charset="0"/>
                <a:cs typeface="Times New Roman" pitchFamily="18" charset="0"/>
              </a:rPr>
              <a:t>обнаружение должностными лицами, уполномоченными составлять протоколы об административных правонарушениях, достаточных данных, указывающих на наличие события административного правонарушения;</a:t>
            </a:r>
          </a:p>
          <a:p>
            <a:pPr marL="171450" indent="-171450">
              <a:buFont typeface="Wingdings" pitchFamily="2" charset="2"/>
              <a:buChar char="v"/>
            </a:pPr>
            <a:endParaRPr lang="ru-RU" sz="1250" dirty="0">
              <a:latin typeface="Times New Roman" pitchFamily="18" charset="0"/>
              <a:cs typeface="Times New Roman" pitchFamily="18" charset="0"/>
            </a:endParaRPr>
          </a:p>
          <a:p>
            <a:pPr marL="171450" indent="-171450">
              <a:buFont typeface="Wingdings" pitchFamily="2" charset="2"/>
              <a:buChar char="v"/>
            </a:pPr>
            <a:r>
              <a:rPr lang="ru-RU" sz="1250" dirty="0" smtClean="0">
                <a:latin typeface="Times New Roman" pitchFamily="18" charset="0"/>
                <a:cs typeface="Times New Roman" pitchFamily="18" charset="0"/>
              </a:rPr>
              <a:t>поступившие </a:t>
            </a:r>
            <a:r>
              <a:rPr lang="ru-RU" sz="1250" dirty="0">
                <a:latin typeface="Times New Roman" pitchFamily="18" charset="0"/>
                <a:cs typeface="Times New Roman" pitchFamily="18" charset="0"/>
              </a:rPr>
              <a:t>из правоохранительных органов, а также из других государственных органов, органов местного самоуправления, от общественных объединений материалы, содержащие данные, указывающие на наличие события административного правонарушения;</a:t>
            </a:r>
          </a:p>
          <a:p>
            <a:pPr marL="171450" indent="-171450">
              <a:buFont typeface="Wingdings" pitchFamily="2" charset="2"/>
              <a:buChar char="v"/>
            </a:pPr>
            <a:endParaRPr lang="ru-RU" sz="1250" dirty="0">
              <a:latin typeface="Times New Roman" pitchFamily="18" charset="0"/>
              <a:cs typeface="Times New Roman" pitchFamily="18" charset="0"/>
            </a:endParaRPr>
          </a:p>
          <a:p>
            <a:pPr marL="171450" indent="-171450">
              <a:buFont typeface="Wingdings" pitchFamily="2" charset="2"/>
              <a:buChar char="v"/>
            </a:pPr>
            <a:r>
              <a:rPr lang="ru-RU" sz="1250" dirty="0" smtClean="0">
                <a:latin typeface="Times New Roman" pitchFamily="18" charset="0"/>
                <a:cs typeface="Times New Roman" pitchFamily="18" charset="0"/>
              </a:rPr>
              <a:t>сообщения </a:t>
            </a:r>
            <a:r>
              <a:rPr lang="ru-RU" sz="1250" dirty="0">
                <a:latin typeface="Times New Roman" pitchFamily="18" charset="0"/>
                <a:cs typeface="Times New Roman" pitchFamily="18" charset="0"/>
              </a:rPr>
              <a:t>и заявления физических и юридических лиц, а также сообщения в средствах массовой информации (в том числе в интернете), содержащие данные, указывающие на наличие события административного </a:t>
            </a:r>
            <a:r>
              <a:rPr lang="ru-RU" sz="1250" dirty="0" smtClean="0">
                <a:latin typeface="Times New Roman" pitchFamily="18" charset="0"/>
                <a:cs typeface="Times New Roman" pitchFamily="18" charset="0"/>
              </a:rPr>
              <a:t>правонарушения.</a:t>
            </a:r>
            <a:endParaRPr lang="ru-RU" sz="1250" dirty="0">
              <a:latin typeface="Times New Roman" pitchFamily="18" charset="0"/>
              <a:cs typeface="Times New Roman" pitchFamily="18" charset="0"/>
            </a:endParaRPr>
          </a:p>
          <a:p>
            <a:endParaRPr lang="ru-RU" sz="125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7" name="Прямоугольник 6"/>
          <p:cNvSpPr/>
          <p:nvPr/>
        </p:nvSpPr>
        <p:spPr>
          <a:xfrm>
            <a:off x="-8013" y="6534944"/>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400" dirty="0">
                <a:solidFill>
                  <a:schemeClr val="bg1"/>
                </a:solidFill>
              </a:rPr>
              <a:t>(</a:t>
            </a:r>
            <a:r>
              <a:rPr lang="ru-RU" sz="1400" dirty="0" smtClean="0">
                <a:solidFill>
                  <a:schemeClr val="bg1"/>
                </a:solidFill>
              </a:rPr>
              <a:t>статья 547,547-1 </a:t>
            </a:r>
            <a:r>
              <a:rPr lang="ru-RU" sz="1400" dirty="0" err="1">
                <a:solidFill>
                  <a:schemeClr val="bg1"/>
                </a:solidFill>
              </a:rPr>
              <a:t>КоАО</a:t>
            </a:r>
            <a:r>
              <a:rPr lang="ru-RU" sz="1400" dirty="0">
                <a:solidFill>
                  <a:schemeClr val="bg1"/>
                </a:solidFill>
              </a:rPr>
              <a:t>)</a:t>
            </a: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904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Перечень статей </a:t>
            </a:r>
            <a:r>
              <a:rPr lang="ru-RU" b="1" dirty="0" err="1" smtClean="0">
                <a:solidFill>
                  <a:schemeClr val="bg1"/>
                </a:solidFill>
              </a:rPr>
              <a:t>КоАО</a:t>
            </a:r>
            <a:r>
              <a:rPr lang="ru-RU" b="1" dirty="0" smtClean="0">
                <a:solidFill>
                  <a:schemeClr val="bg1"/>
                </a:solidFill>
              </a:rPr>
              <a:t>, по которым Госагентство вправе рассматривать дела </a:t>
            </a:r>
          </a:p>
          <a:p>
            <a:pPr algn="ctr"/>
            <a:r>
              <a:rPr lang="ru-RU" b="1" dirty="0" smtClean="0">
                <a:solidFill>
                  <a:schemeClr val="bg1"/>
                </a:solidFill>
              </a:rPr>
              <a:t>(вводная часть)</a:t>
            </a:r>
            <a:endParaRPr lang="en-US" b="1" dirty="0">
              <a:solidFill>
                <a:schemeClr val="bg1"/>
              </a:solidFill>
            </a:endParaRPr>
          </a:p>
        </p:txBody>
      </p:sp>
      <p:sp>
        <p:nvSpPr>
          <p:cNvPr id="8" name="Прямоугольник 7"/>
          <p:cNvSpPr/>
          <p:nvPr/>
        </p:nvSpPr>
        <p:spPr>
          <a:xfrm>
            <a:off x="432048" y="3228077"/>
            <a:ext cx="8460432" cy="646331"/>
          </a:xfrm>
          <a:prstGeom prst="rect">
            <a:avLst/>
          </a:prstGeom>
        </p:spPr>
        <p:txBody>
          <a:bodyPr wrap="square">
            <a:spAutoFit/>
          </a:bodyPr>
          <a:lstStyle/>
          <a:p>
            <a:endParaRPr lang="ru-RU" dirty="0" smtClean="0"/>
          </a:p>
          <a:p>
            <a:r>
              <a:rPr lang="ru-RU" u="sng" dirty="0" smtClean="0">
                <a:solidFill>
                  <a:srgbClr val="FF0000"/>
                </a:solidFill>
              </a:rPr>
              <a:t> </a:t>
            </a:r>
            <a:endParaRPr lang="ru-RU" dirty="0"/>
          </a:p>
        </p:txBody>
      </p:sp>
      <p:sp>
        <p:nvSpPr>
          <p:cNvPr id="9" name="Прямоугольник 8"/>
          <p:cNvSpPr/>
          <p:nvPr/>
        </p:nvSpPr>
        <p:spPr>
          <a:xfrm>
            <a:off x="373198" y="1442973"/>
            <a:ext cx="7902624" cy="3570208"/>
          </a:xfrm>
          <a:prstGeom prst="rect">
            <a:avLst/>
          </a:prstGeom>
        </p:spPr>
        <p:txBody>
          <a:bodyPr wrap="square">
            <a:spAutoFit/>
          </a:bodyPr>
          <a:lstStyle/>
          <a:p>
            <a:endParaRPr lang="ru-RU" dirty="0" smtClean="0">
              <a:latin typeface="Arial" pitchFamily="34" charset="0"/>
              <a:cs typeface="Arial" pitchFamily="34" charset="0"/>
            </a:endParaRPr>
          </a:p>
          <a:p>
            <a:r>
              <a:rPr lang="ru-RU" sz="1600" dirty="0" smtClean="0">
                <a:latin typeface="Times New Roman" pitchFamily="18" charset="0"/>
                <a:cs typeface="Times New Roman" pitchFamily="18" charset="0"/>
              </a:rPr>
              <a:t>Государственный </a:t>
            </a:r>
            <a:r>
              <a:rPr lang="ru-RU" sz="1600" dirty="0">
                <a:latin typeface="Times New Roman" pitchFamily="18" charset="0"/>
                <a:cs typeface="Times New Roman" pitchFamily="18" charset="0"/>
              </a:rPr>
              <a:t>антимонопольный орган Кыргызской Республики рассматривает дела об административных правонарушениях, предусмотренные </a:t>
            </a:r>
            <a:r>
              <a:rPr lang="ru-RU" sz="1600" dirty="0" smtClean="0">
                <a:latin typeface="Times New Roman" pitchFamily="18" charset="0"/>
                <a:cs typeface="Times New Roman" pitchFamily="18" charset="0"/>
              </a:rPr>
              <a:t>статьями:</a:t>
            </a:r>
          </a:p>
          <a:p>
            <a:endParaRPr lang="ru-RU" sz="1600" dirty="0" smtClean="0">
              <a:latin typeface="Times New Roman" pitchFamily="18" charset="0"/>
              <a:cs typeface="Times New Roman" pitchFamily="18" charset="0"/>
            </a:endParaRPr>
          </a:p>
          <a:p>
            <a:pPr marL="285750" indent="-285750">
              <a:buFont typeface="Wingdings" pitchFamily="2" charset="2"/>
              <a:buChar char="v"/>
            </a:pPr>
            <a:r>
              <a:rPr lang="ru-RU" sz="1600" dirty="0" smtClean="0">
                <a:latin typeface="Times New Roman" pitchFamily="18" charset="0"/>
                <a:cs typeface="Times New Roman" pitchFamily="18" charset="0"/>
              </a:rPr>
              <a:t>285,</a:t>
            </a:r>
          </a:p>
          <a:p>
            <a:pPr marL="285750" indent="-285750">
              <a:buFont typeface="Wingdings" pitchFamily="2" charset="2"/>
              <a:buChar char="v"/>
            </a:pPr>
            <a:r>
              <a:rPr lang="ru-RU" sz="1600" dirty="0" smtClean="0">
                <a:latin typeface="Times New Roman" pitchFamily="18" charset="0"/>
                <a:cs typeface="Times New Roman" pitchFamily="18" charset="0"/>
              </a:rPr>
              <a:t>частью </a:t>
            </a:r>
            <a:r>
              <a:rPr lang="ru-RU" sz="1600" dirty="0">
                <a:latin typeface="Times New Roman" pitchFamily="18" charset="0"/>
                <a:cs typeface="Times New Roman" pitchFamily="18" charset="0"/>
              </a:rPr>
              <a:t>первой статьи 286</a:t>
            </a:r>
            <a:r>
              <a:rPr lang="ru-RU" sz="1600" dirty="0" smtClean="0">
                <a:latin typeface="Times New Roman" pitchFamily="18" charset="0"/>
                <a:cs typeface="Times New Roman" pitchFamily="18" charset="0"/>
              </a:rPr>
              <a:t>,</a:t>
            </a:r>
          </a:p>
          <a:p>
            <a:pPr marL="285750" indent="-285750">
              <a:buFont typeface="Wingdings" pitchFamily="2" charset="2"/>
              <a:buChar char="v"/>
            </a:pPr>
            <a:r>
              <a:rPr lang="ru-RU" sz="1600" dirty="0" smtClean="0">
                <a:latin typeface="Times New Roman" pitchFamily="18" charset="0"/>
                <a:cs typeface="Times New Roman" pitchFamily="18" charset="0"/>
              </a:rPr>
              <a:t>статьей </a:t>
            </a:r>
            <a:r>
              <a:rPr lang="ru-RU" sz="1600" dirty="0">
                <a:latin typeface="Times New Roman" pitchFamily="18" charset="0"/>
                <a:cs typeface="Times New Roman" pitchFamily="18" charset="0"/>
              </a:rPr>
              <a:t>287, </a:t>
            </a:r>
            <a:endParaRPr lang="ru-RU" sz="1600" dirty="0" smtClean="0">
              <a:latin typeface="Times New Roman" pitchFamily="18" charset="0"/>
              <a:cs typeface="Times New Roman" pitchFamily="18" charset="0"/>
            </a:endParaRPr>
          </a:p>
          <a:p>
            <a:pPr marL="285750" indent="-285750">
              <a:buFont typeface="Wingdings" pitchFamily="2" charset="2"/>
              <a:buChar char="v"/>
            </a:pPr>
            <a:r>
              <a:rPr lang="ru-RU" sz="1600" dirty="0" smtClean="0">
                <a:latin typeface="Times New Roman" pitchFamily="18" charset="0"/>
                <a:cs typeface="Times New Roman" pitchFamily="18" charset="0"/>
              </a:rPr>
              <a:t>частью </a:t>
            </a:r>
            <a:r>
              <a:rPr lang="ru-RU" sz="1600" dirty="0">
                <a:latin typeface="Times New Roman" pitchFamily="18" charset="0"/>
                <a:cs typeface="Times New Roman" pitchFamily="18" charset="0"/>
              </a:rPr>
              <a:t>первой статьи 289</a:t>
            </a:r>
            <a:r>
              <a:rPr lang="ru-RU" sz="1600" dirty="0" smtClean="0">
                <a:latin typeface="Times New Roman" pitchFamily="18" charset="0"/>
                <a:cs typeface="Times New Roman" pitchFamily="18" charset="0"/>
              </a:rPr>
              <a:t>,</a:t>
            </a:r>
          </a:p>
          <a:p>
            <a:pPr marL="285750" indent="-285750">
              <a:buFont typeface="Wingdings" pitchFamily="2" charset="2"/>
              <a:buChar char="v"/>
            </a:pPr>
            <a:r>
              <a:rPr lang="ru-RU" sz="1600" dirty="0" smtClean="0">
                <a:latin typeface="Times New Roman" pitchFamily="18" charset="0"/>
                <a:cs typeface="Times New Roman" pitchFamily="18" charset="0"/>
              </a:rPr>
              <a:t>статьями </a:t>
            </a:r>
            <a:r>
              <a:rPr lang="ru-RU" sz="1600" dirty="0">
                <a:latin typeface="Times New Roman" pitchFamily="18" charset="0"/>
                <a:cs typeface="Times New Roman" pitchFamily="18" charset="0"/>
              </a:rPr>
              <a:t>290-299, </a:t>
            </a:r>
            <a:endParaRPr lang="ru-RU" sz="1600" dirty="0" smtClean="0">
              <a:latin typeface="Times New Roman" pitchFamily="18" charset="0"/>
              <a:cs typeface="Times New Roman" pitchFamily="18" charset="0"/>
            </a:endParaRPr>
          </a:p>
          <a:p>
            <a:pPr marL="285750" indent="-285750">
              <a:buFont typeface="Wingdings" pitchFamily="2" charset="2"/>
              <a:buChar char="v"/>
            </a:pPr>
            <a:r>
              <a:rPr lang="ru-RU" sz="1600" dirty="0" smtClean="0">
                <a:latin typeface="Times New Roman" pitchFamily="18" charset="0"/>
                <a:cs typeface="Times New Roman" pitchFamily="18" charset="0"/>
              </a:rPr>
              <a:t>частями </a:t>
            </a:r>
            <a:r>
              <a:rPr lang="ru-RU" sz="1600" dirty="0">
                <a:latin typeface="Times New Roman" pitchFamily="18" charset="0"/>
                <a:cs typeface="Times New Roman" pitchFamily="18" charset="0"/>
              </a:rPr>
              <a:t>второй и третьей статьи 302</a:t>
            </a:r>
            <a:r>
              <a:rPr lang="ru-RU" sz="1600" dirty="0" smtClean="0">
                <a:latin typeface="Times New Roman" pitchFamily="18" charset="0"/>
                <a:cs typeface="Times New Roman" pitchFamily="18" charset="0"/>
              </a:rPr>
              <a:t>,</a:t>
            </a:r>
          </a:p>
          <a:p>
            <a:pPr marL="285750" indent="-285750">
              <a:buFont typeface="Wingdings" pitchFamily="2" charset="2"/>
              <a:buChar char="v"/>
            </a:pPr>
            <a:r>
              <a:rPr lang="ru-RU" sz="1600" dirty="0" smtClean="0">
                <a:latin typeface="Times New Roman" pitchFamily="18" charset="0"/>
                <a:cs typeface="Times New Roman" pitchFamily="18" charset="0"/>
              </a:rPr>
              <a:t>статьями </a:t>
            </a:r>
            <a:r>
              <a:rPr lang="ru-RU" sz="1600" dirty="0">
                <a:latin typeface="Times New Roman" pitchFamily="18" charset="0"/>
                <a:cs typeface="Times New Roman" pitchFamily="18" charset="0"/>
              </a:rPr>
              <a:t>303, 304</a:t>
            </a:r>
            <a:r>
              <a:rPr lang="ru-RU" sz="1600" dirty="0" smtClean="0">
                <a:latin typeface="Times New Roman" pitchFamily="18" charset="0"/>
                <a:cs typeface="Times New Roman" pitchFamily="18" charset="0"/>
              </a:rPr>
              <a:t>,</a:t>
            </a:r>
          </a:p>
          <a:p>
            <a:pPr marL="285750" indent="-285750">
              <a:buFont typeface="Wingdings" pitchFamily="2" charset="2"/>
              <a:buChar char="v"/>
            </a:pPr>
            <a:r>
              <a:rPr lang="ru-RU" sz="1600" dirty="0" smtClean="0">
                <a:latin typeface="Times New Roman" pitchFamily="18" charset="0"/>
                <a:cs typeface="Times New Roman" pitchFamily="18" charset="0"/>
              </a:rPr>
              <a:t>статьями </a:t>
            </a:r>
            <a:r>
              <a:rPr lang="ru-RU" sz="1600" dirty="0">
                <a:latin typeface="Times New Roman" pitchFamily="18" charset="0"/>
                <a:cs typeface="Times New Roman" pitchFamily="18" charset="0"/>
              </a:rPr>
              <a:t>306, 307, 309-314, </a:t>
            </a:r>
            <a:endParaRPr lang="ru-RU" sz="1600" dirty="0" smtClean="0">
              <a:latin typeface="Times New Roman" pitchFamily="18" charset="0"/>
              <a:cs typeface="Times New Roman" pitchFamily="18" charset="0"/>
            </a:endParaRPr>
          </a:p>
          <a:p>
            <a:pPr marL="285750" indent="-285750">
              <a:buFont typeface="Wingdings" pitchFamily="2" charset="2"/>
              <a:buChar char="v"/>
            </a:pPr>
            <a:r>
              <a:rPr lang="ru-RU" sz="1600" dirty="0" smtClean="0">
                <a:latin typeface="Times New Roman" pitchFamily="18" charset="0"/>
                <a:cs typeface="Times New Roman" pitchFamily="18" charset="0"/>
              </a:rPr>
              <a:t>частями </a:t>
            </a:r>
            <a:r>
              <a:rPr lang="ru-RU" sz="1600" dirty="0">
                <a:latin typeface="Times New Roman" pitchFamily="18" charset="0"/>
                <a:cs typeface="Times New Roman" pitchFamily="18" charset="0"/>
              </a:rPr>
              <a:t>первой и второй статьи 315, </a:t>
            </a:r>
            <a:endParaRPr lang="ru-RU" sz="1600" dirty="0" smtClean="0">
              <a:latin typeface="Times New Roman" pitchFamily="18" charset="0"/>
              <a:cs typeface="Times New Roman" pitchFamily="18" charset="0"/>
            </a:endParaRPr>
          </a:p>
          <a:p>
            <a:pPr marL="285750" indent="-285750">
              <a:buFont typeface="Wingdings" pitchFamily="2" charset="2"/>
              <a:buChar char="v"/>
            </a:pPr>
            <a:r>
              <a:rPr lang="ru-RU" sz="1600" dirty="0" smtClean="0">
                <a:latin typeface="Times New Roman" pitchFamily="18" charset="0"/>
                <a:cs typeface="Times New Roman" pitchFamily="18" charset="0"/>
              </a:rPr>
              <a:t>статьями </a:t>
            </a:r>
            <a:r>
              <a:rPr lang="ru-RU" sz="1600" dirty="0">
                <a:latin typeface="Times New Roman" pitchFamily="18" charset="0"/>
                <a:cs typeface="Times New Roman" pitchFamily="18" charset="0"/>
              </a:rPr>
              <a:t>315-1 - 326-1, 310-1, 317, 317-1, 321-1, </a:t>
            </a:r>
            <a:r>
              <a:rPr lang="ru-RU" sz="1600" dirty="0" smtClean="0">
                <a:latin typeface="Times New Roman" pitchFamily="18" charset="0"/>
                <a:cs typeface="Times New Roman" pitchFamily="18" charset="0"/>
              </a:rPr>
              <a:t>326-2,410</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339000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28162" y="234888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8013" y="6534944"/>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sz="1400" dirty="0">
                <a:solidFill>
                  <a:schemeClr val="bg1"/>
                </a:solidFill>
              </a:rPr>
              <a:t>(статья 46 </a:t>
            </a:r>
            <a:r>
              <a:rPr lang="ru-RU" sz="1400" dirty="0" err="1">
                <a:solidFill>
                  <a:schemeClr val="bg1"/>
                </a:solidFill>
              </a:rPr>
              <a:t>КоАО</a:t>
            </a:r>
            <a:r>
              <a:rPr lang="ru-RU" sz="1400" dirty="0">
                <a:solidFill>
                  <a:schemeClr val="bg1"/>
                </a:solidFill>
              </a:rPr>
              <a:t>)</a:t>
            </a:r>
          </a:p>
        </p:txBody>
      </p:sp>
      <p:sp>
        <p:nvSpPr>
          <p:cNvPr id="9" name="Прямоугольник 8"/>
          <p:cNvSpPr/>
          <p:nvPr/>
        </p:nvSpPr>
        <p:spPr>
          <a:xfrm>
            <a:off x="301337" y="1124744"/>
            <a:ext cx="2560368" cy="830997"/>
          </a:xfrm>
          <a:prstGeom prst="rect">
            <a:avLst/>
          </a:prstGeom>
        </p:spPr>
        <p:txBody>
          <a:bodyPr wrap="square">
            <a:spAutoFit/>
          </a:bodyPr>
          <a:lstStyle/>
          <a:p>
            <a:pPr algn="ctr"/>
            <a:r>
              <a:rPr lang="ru-RU" sz="4800" b="1" dirty="0" smtClean="0">
                <a:solidFill>
                  <a:srgbClr val="1E5970"/>
                </a:solidFill>
              </a:rPr>
              <a:t>ШАГ 1</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обнаружения и фиксации нарушения</a:t>
            </a:r>
            <a:endParaRPr lang="en-US" b="1" dirty="0">
              <a:solidFill>
                <a:schemeClr val="bg1"/>
              </a:solidFill>
            </a:endParaRPr>
          </a:p>
        </p:txBody>
      </p:sp>
      <p:sp>
        <p:nvSpPr>
          <p:cNvPr id="18" name="TextBox 17"/>
          <p:cNvSpPr txBox="1"/>
          <p:nvPr/>
        </p:nvSpPr>
        <p:spPr>
          <a:xfrm>
            <a:off x="755576" y="2996952"/>
            <a:ext cx="7848872" cy="297312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endParaRPr lang="ru-RU" dirty="0" smtClean="0"/>
          </a:p>
          <a:p>
            <a:r>
              <a:rPr lang="ru-RU" dirty="0" smtClean="0"/>
              <a:t>может быть применено</a:t>
            </a:r>
          </a:p>
          <a:p>
            <a:pPr marL="342900" lvl="0" indent="-342900">
              <a:spcBef>
                <a:spcPct val="20000"/>
              </a:spcBef>
              <a:buClr>
                <a:srgbClr val="9DC03C"/>
              </a:buClr>
              <a:buFont typeface="Wingdings" pitchFamily="2" charset="2"/>
              <a:buChar char="v"/>
            </a:pPr>
            <a:r>
              <a:rPr lang="ru-RU" sz="1400" b="1" kern="0" dirty="0" smtClean="0">
                <a:solidFill>
                  <a:srgbClr val="328C83"/>
                </a:solidFill>
                <a:latin typeface="Verdana"/>
              </a:rPr>
              <a:t>Не позднее </a:t>
            </a:r>
            <a:r>
              <a:rPr lang="ru-RU" sz="2000" b="1" kern="0" dirty="0" smtClean="0">
                <a:solidFill>
                  <a:srgbClr val="FF0000"/>
                </a:solidFill>
                <a:latin typeface="Verdana"/>
              </a:rPr>
              <a:t>6 мес. </a:t>
            </a:r>
            <a:r>
              <a:rPr lang="ru-RU" sz="1400" b="1" kern="0" dirty="0" smtClean="0">
                <a:solidFill>
                  <a:srgbClr val="328C83"/>
                </a:solidFill>
                <a:latin typeface="Verdana"/>
              </a:rPr>
              <a:t>со дня совершения</a:t>
            </a:r>
            <a:r>
              <a:rPr lang="ru-RU" sz="1200" b="1" kern="0" dirty="0" smtClean="0">
                <a:solidFill>
                  <a:srgbClr val="328C83"/>
                </a:solidFill>
                <a:latin typeface="Verdana"/>
              </a:rPr>
              <a:t>           </a:t>
            </a:r>
          </a:p>
          <a:p>
            <a:pPr lvl="0">
              <a:spcBef>
                <a:spcPct val="20000"/>
              </a:spcBef>
              <a:buClr>
                <a:srgbClr val="9DC03C"/>
              </a:buClr>
            </a:pPr>
            <a:endParaRPr lang="ru-RU" sz="1200" b="1" kern="0" dirty="0">
              <a:solidFill>
                <a:srgbClr val="328C83"/>
              </a:solidFill>
              <a:latin typeface="Verdana"/>
            </a:endParaRPr>
          </a:p>
          <a:p>
            <a:pPr marL="342900" lvl="0" indent="-342900">
              <a:spcBef>
                <a:spcPct val="20000"/>
              </a:spcBef>
              <a:buClr>
                <a:srgbClr val="9DC03C"/>
              </a:buClr>
              <a:buFont typeface="Wingdings" pitchFamily="2" charset="2"/>
              <a:buChar char="v"/>
            </a:pPr>
            <a:r>
              <a:rPr lang="ru-RU" sz="1400" b="1" kern="0" dirty="0" smtClean="0">
                <a:solidFill>
                  <a:srgbClr val="328C83"/>
                </a:solidFill>
                <a:latin typeface="Verdana"/>
              </a:rPr>
              <a:t>Не позднее </a:t>
            </a:r>
            <a:r>
              <a:rPr lang="ru-RU" sz="2000" b="1" kern="0" dirty="0">
                <a:solidFill>
                  <a:srgbClr val="FF0000"/>
                </a:solidFill>
                <a:latin typeface="Verdana"/>
              </a:rPr>
              <a:t>6 мес. </a:t>
            </a:r>
            <a:r>
              <a:rPr lang="ru-RU" sz="1400" b="1" kern="0" dirty="0" smtClean="0">
                <a:solidFill>
                  <a:srgbClr val="328C83"/>
                </a:solidFill>
                <a:latin typeface="Verdana"/>
              </a:rPr>
              <a:t>со </a:t>
            </a:r>
            <a:r>
              <a:rPr lang="ru-RU" sz="1400" b="1" kern="0" dirty="0">
                <a:solidFill>
                  <a:srgbClr val="328C83"/>
                </a:solidFill>
                <a:latin typeface="Verdana"/>
              </a:rPr>
              <a:t>дня обнаружения</a:t>
            </a:r>
          </a:p>
          <a:p>
            <a:pPr lvl="0">
              <a:spcBef>
                <a:spcPct val="20000"/>
              </a:spcBef>
              <a:buClr>
                <a:srgbClr val="9DC03C"/>
              </a:buClr>
            </a:pPr>
            <a:endParaRPr lang="ru-RU" sz="1200" b="1" kern="0" dirty="0" smtClean="0">
              <a:solidFill>
                <a:srgbClr val="328C83"/>
              </a:solidFill>
              <a:latin typeface="Verdana"/>
            </a:endParaRPr>
          </a:p>
          <a:p>
            <a:pPr lvl="0">
              <a:spcBef>
                <a:spcPct val="20000"/>
              </a:spcBef>
              <a:buClr>
                <a:srgbClr val="9DC03C"/>
              </a:buClr>
            </a:pPr>
            <a:endParaRPr lang="ru-RU" sz="1200" b="1" kern="0" dirty="0">
              <a:solidFill>
                <a:srgbClr val="328C83"/>
              </a:solidFill>
              <a:latin typeface="Verdana"/>
            </a:endParaRPr>
          </a:p>
          <a:p>
            <a:pPr marL="342900" lvl="0" indent="-342900">
              <a:spcBef>
                <a:spcPct val="20000"/>
              </a:spcBef>
              <a:buClr>
                <a:srgbClr val="9DC03C"/>
              </a:buClr>
              <a:buFont typeface="Wingdings" pitchFamily="2" charset="2"/>
              <a:buChar char="v"/>
            </a:pPr>
            <a:r>
              <a:rPr lang="ru-RU" sz="1400" b="1" kern="0" dirty="0" smtClean="0">
                <a:solidFill>
                  <a:srgbClr val="328C83"/>
                </a:solidFill>
                <a:latin typeface="Verdana"/>
              </a:rPr>
              <a:t>не </a:t>
            </a:r>
            <a:r>
              <a:rPr lang="ru-RU" sz="1400" b="1" kern="0" dirty="0">
                <a:solidFill>
                  <a:srgbClr val="328C83"/>
                </a:solidFill>
                <a:latin typeface="Verdana"/>
              </a:rPr>
              <a:t>позднее </a:t>
            </a:r>
            <a:r>
              <a:rPr lang="ru-RU" sz="2000" b="1" kern="0" dirty="0">
                <a:solidFill>
                  <a:srgbClr val="FF0000"/>
                </a:solidFill>
                <a:latin typeface="Verdana"/>
              </a:rPr>
              <a:t>1 года </a:t>
            </a:r>
            <a:r>
              <a:rPr lang="ru-RU" sz="1400" b="1" kern="0" dirty="0">
                <a:solidFill>
                  <a:srgbClr val="328C83"/>
                </a:solidFill>
              </a:rPr>
              <a:t>со дня обнаружения</a:t>
            </a:r>
            <a:r>
              <a:rPr lang="ru-RU" sz="1200" b="1" kern="0" dirty="0" smtClean="0">
                <a:solidFill>
                  <a:srgbClr val="328C83"/>
                </a:solidFill>
                <a:latin typeface="Verdana"/>
              </a:rPr>
              <a:t>                                                 </a:t>
            </a:r>
            <a:endParaRPr lang="ru-RU" sz="1200" b="1" kern="0" dirty="0">
              <a:solidFill>
                <a:srgbClr val="328C83"/>
              </a:solidFill>
              <a:latin typeface="Verdana"/>
            </a:endParaRPr>
          </a:p>
          <a:p>
            <a:endParaRPr lang="ru-RU" dirty="0"/>
          </a:p>
          <a:p>
            <a:endParaRPr lang="ru-RU" dirty="0"/>
          </a:p>
        </p:txBody>
      </p:sp>
      <p:sp>
        <p:nvSpPr>
          <p:cNvPr id="20" name="Прямоугольник 19"/>
          <p:cNvSpPr/>
          <p:nvPr/>
        </p:nvSpPr>
        <p:spPr>
          <a:xfrm>
            <a:off x="5988464" y="3752413"/>
            <a:ext cx="2232248" cy="675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В отношении физ. и должностных лиц </a:t>
            </a:r>
            <a:endParaRPr lang="ru-RU" sz="1400" dirty="0"/>
          </a:p>
        </p:txBody>
      </p:sp>
      <p:sp>
        <p:nvSpPr>
          <p:cNvPr id="21" name="Прямоугольник 20"/>
          <p:cNvSpPr/>
          <p:nvPr/>
        </p:nvSpPr>
        <p:spPr>
          <a:xfrm>
            <a:off x="5985501" y="4941168"/>
            <a:ext cx="223224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В отношении юридических лиц и ИП</a:t>
            </a:r>
            <a:endParaRPr lang="ru-RU" sz="1400" dirty="0"/>
          </a:p>
        </p:txBody>
      </p:sp>
      <p:cxnSp>
        <p:nvCxnSpPr>
          <p:cNvPr id="23" name="Прямая соединительная линия 22"/>
          <p:cNvCxnSpPr/>
          <p:nvPr/>
        </p:nvCxnSpPr>
        <p:spPr>
          <a:xfrm>
            <a:off x="1115616" y="4761156"/>
            <a:ext cx="46085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5724128" y="3861048"/>
            <a:ext cx="0" cy="7886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5724128" y="4869160"/>
            <a:ext cx="0" cy="684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5940152" y="4761156"/>
            <a:ext cx="2277597"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418464" y="1078577"/>
            <a:ext cx="5185984" cy="830997"/>
          </a:xfrm>
          <a:prstGeom prst="rect">
            <a:avLst/>
          </a:prstGeom>
          <a:noFill/>
        </p:spPr>
        <p:txBody>
          <a:bodyPr wrap="square" rtlCol="0">
            <a:spAutoFit/>
          </a:bodyPr>
          <a:lstStyle/>
          <a:p>
            <a:pPr algn="ctr"/>
            <a:r>
              <a:rPr lang="ru-RU" sz="2400" b="1" dirty="0">
                <a:solidFill>
                  <a:srgbClr val="1E5970"/>
                </a:solidFill>
                <a:latin typeface="Arial"/>
              </a:rPr>
              <a:t>Административное взыскание может быть </a:t>
            </a:r>
            <a:r>
              <a:rPr lang="ru-RU" sz="2400" b="1" dirty="0" smtClean="0">
                <a:solidFill>
                  <a:srgbClr val="1E5970"/>
                </a:solidFill>
                <a:latin typeface="Arial"/>
              </a:rPr>
              <a:t>применено</a:t>
            </a:r>
          </a:p>
        </p:txBody>
      </p:sp>
    </p:spTree>
    <p:extLst>
      <p:ext uri="{BB962C8B-B14F-4D97-AF65-F5344CB8AC3E}">
        <p14:creationId xmlns:p14="http://schemas.microsoft.com/office/powerpoint/2010/main" val="36796906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65744" y="2708921"/>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5914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547-1, 548, 556-1, 534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301337" y="1124744"/>
            <a:ext cx="2560368" cy="830997"/>
          </a:xfrm>
          <a:prstGeom prst="rect">
            <a:avLst/>
          </a:prstGeom>
        </p:spPr>
        <p:txBody>
          <a:bodyPr wrap="square">
            <a:spAutoFit/>
          </a:bodyPr>
          <a:lstStyle/>
          <a:p>
            <a:pPr algn="ctr"/>
            <a:r>
              <a:rPr lang="ru-RU" sz="4800" b="1" dirty="0" smtClean="0">
                <a:solidFill>
                  <a:srgbClr val="1E5970"/>
                </a:solidFill>
              </a:rPr>
              <a:t>ШАГ 2</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обнаружения и фиксации нарушения</a:t>
            </a:r>
            <a:endParaRPr lang="en-US" b="1" dirty="0">
              <a:solidFill>
                <a:schemeClr val="bg1"/>
              </a:solidFill>
            </a:endParaRPr>
          </a:p>
        </p:txBody>
      </p:sp>
      <p:sp>
        <p:nvSpPr>
          <p:cNvPr id="18" name="TextBox 17"/>
          <p:cNvSpPr txBox="1"/>
          <p:nvPr/>
        </p:nvSpPr>
        <p:spPr>
          <a:xfrm>
            <a:off x="647564" y="3212975"/>
            <a:ext cx="7848872" cy="2714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just"/>
            <a:r>
              <a:rPr lang="ru-RU" sz="1200" dirty="0">
                <a:solidFill>
                  <a:schemeClr val="tx1"/>
                </a:solidFill>
                <a:latin typeface="Times New Roman" pitchFamily="18" charset="0"/>
                <a:cs typeface="Times New Roman" pitchFamily="18" charset="0"/>
              </a:rPr>
              <a:t>После обнаружения нарушения ответственный сотрудник подразделения должен направить лицу, совершившему правонарушение, уведомление о явке в Госагентство для подписания протокола об административном </a:t>
            </a:r>
            <a:r>
              <a:rPr lang="ru-RU" sz="1200" dirty="0" smtClean="0">
                <a:solidFill>
                  <a:schemeClr val="tx1"/>
                </a:solidFill>
                <a:latin typeface="Times New Roman" pitchFamily="18" charset="0"/>
                <a:cs typeface="Times New Roman" pitchFamily="18" charset="0"/>
              </a:rPr>
              <a:t>правонарушении и подготовить проект протокола об административном правонарушении</a:t>
            </a:r>
            <a:endParaRPr lang="ru-RU" sz="1200" dirty="0">
              <a:solidFill>
                <a:schemeClr val="tx1"/>
              </a:solidFill>
              <a:latin typeface="Times New Roman" pitchFamily="18" charset="0"/>
              <a:cs typeface="Times New Roman" pitchFamily="18" charset="0"/>
            </a:endParaRPr>
          </a:p>
          <a:p>
            <a:pPr algn="just"/>
            <a:endParaRPr lang="ru-RU" sz="1200" dirty="0">
              <a:solidFill>
                <a:schemeClr val="tx1"/>
              </a:solidFill>
              <a:latin typeface="Times New Roman" pitchFamily="18" charset="0"/>
              <a:cs typeface="Times New Roman" pitchFamily="18" charset="0"/>
            </a:endParaRPr>
          </a:p>
          <a:p>
            <a:r>
              <a:rPr lang="ru-RU" sz="1200" dirty="0">
                <a:solidFill>
                  <a:schemeClr val="tx1"/>
                </a:solidFill>
                <a:latin typeface="Times New Roman" pitchFamily="18" charset="0"/>
                <a:cs typeface="Times New Roman" pitchFamily="18" charset="0"/>
              </a:rPr>
              <a:t>При обнаружении нарушения должностное лицо должно составить протокол об административном правонарушении</a:t>
            </a:r>
          </a:p>
          <a:p>
            <a:pPr lvl="0">
              <a:spcBef>
                <a:spcPct val="20000"/>
              </a:spcBef>
              <a:buClr>
                <a:srgbClr val="9DC03C"/>
              </a:buClr>
            </a:pPr>
            <a:endParaRPr lang="ru-RU" sz="1200" dirty="0">
              <a:solidFill>
                <a:schemeClr val="tx1"/>
              </a:solidFill>
              <a:latin typeface="Times New Roman" pitchFamily="18" charset="0"/>
              <a:cs typeface="Times New Roman" pitchFamily="18" charset="0"/>
            </a:endParaRPr>
          </a:p>
          <a:p>
            <a:r>
              <a:rPr lang="ru-RU" sz="1200" dirty="0">
                <a:solidFill>
                  <a:schemeClr val="tx1"/>
                </a:solidFill>
                <a:latin typeface="Times New Roman" pitchFamily="18" charset="0"/>
                <a:cs typeface="Times New Roman" pitchFamily="18" charset="0"/>
              </a:rPr>
              <a:t>Должностные лица Госагентства, которые вправе составлять протокол об административном правонарушении:</a:t>
            </a:r>
          </a:p>
          <a:p>
            <a:endParaRPr lang="ru-RU" sz="1200" dirty="0">
              <a:solidFill>
                <a:schemeClr val="tx1"/>
              </a:solidFill>
              <a:latin typeface="Times New Roman" pitchFamily="18" charset="0"/>
              <a:cs typeface="Times New Roman" pitchFamily="18" charset="0"/>
            </a:endParaRPr>
          </a:p>
          <a:p>
            <a:pPr marL="285750" indent="-285750">
              <a:buFont typeface="Arial" pitchFamily="34" charset="0"/>
              <a:buChar char="•"/>
            </a:pPr>
            <a:r>
              <a:rPr lang="ru-RU" sz="1200" dirty="0">
                <a:solidFill>
                  <a:schemeClr val="tx1"/>
                </a:solidFill>
                <a:latin typeface="Times New Roman" pitchFamily="18" charset="0"/>
                <a:cs typeface="Times New Roman" pitchFamily="18" charset="0"/>
              </a:rPr>
              <a:t>Директор </a:t>
            </a:r>
          </a:p>
          <a:p>
            <a:pPr marL="285750" indent="-285750">
              <a:buFont typeface="Arial" pitchFamily="34" charset="0"/>
              <a:buChar char="•"/>
            </a:pPr>
            <a:r>
              <a:rPr lang="ru-RU" sz="1200" dirty="0">
                <a:solidFill>
                  <a:schemeClr val="tx1"/>
                </a:solidFill>
                <a:latin typeface="Times New Roman" pitchFamily="18" charset="0"/>
                <a:cs typeface="Times New Roman" pitchFamily="18" charset="0"/>
              </a:rPr>
              <a:t>Заместители директора </a:t>
            </a:r>
            <a:endParaRPr lang="ru-RU" sz="1200" dirty="0" smtClean="0">
              <a:solidFill>
                <a:schemeClr val="tx1"/>
              </a:solidFill>
              <a:latin typeface="Times New Roman" pitchFamily="18" charset="0"/>
              <a:cs typeface="Times New Roman" pitchFamily="18" charset="0"/>
            </a:endParaRPr>
          </a:p>
          <a:p>
            <a:pPr marL="285750" indent="-285750">
              <a:buFont typeface="Arial" pitchFamily="34" charset="0"/>
              <a:buChar char="•"/>
            </a:pPr>
            <a:r>
              <a:rPr lang="ru-RU" sz="1200" dirty="0">
                <a:solidFill>
                  <a:schemeClr val="tx1"/>
                </a:solidFill>
                <a:latin typeface="Times New Roman" pitchFamily="18" charset="0"/>
                <a:cs typeface="Times New Roman" pitchFamily="18" charset="0"/>
              </a:rPr>
              <a:t>Р</a:t>
            </a:r>
            <a:r>
              <a:rPr lang="ru-RU" sz="1200" dirty="0" smtClean="0">
                <a:solidFill>
                  <a:schemeClr val="tx1"/>
                </a:solidFill>
                <a:latin typeface="Times New Roman" pitchFamily="18" charset="0"/>
                <a:cs typeface="Times New Roman" pitchFamily="18" charset="0"/>
              </a:rPr>
              <a:t>уководители </a:t>
            </a:r>
            <a:r>
              <a:rPr lang="ru-RU" sz="1200" dirty="0">
                <a:solidFill>
                  <a:schemeClr val="tx1"/>
                </a:solidFill>
                <a:latin typeface="Times New Roman" pitchFamily="18" charset="0"/>
                <a:cs typeface="Times New Roman" pitchFamily="18" charset="0"/>
              </a:rPr>
              <a:t>территориальных </a:t>
            </a:r>
            <a:r>
              <a:rPr lang="ru-RU" sz="1200" dirty="0" smtClean="0">
                <a:solidFill>
                  <a:schemeClr val="tx1"/>
                </a:solidFill>
                <a:latin typeface="Times New Roman" pitchFamily="18" charset="0"/>
                <a:cs typeface="Times New Roman" pitchFamily="18" charset="0"/>
              </a:rPr>
              <a:t>подразделений Госагентства.</a:t>
            </a:r>
            <a:endParaRPr lang="ru-RU" sz="1200" dirty="0" smtClean="0">
              <a:solidFill>
                <a:schemeClr val="tx1"/>
              </a:solidFill>
              <a:latin typeface="Times New Roman" pitchFamily="18" charset="0"/>
              <a:cs typeface="Times New Roman" pitchFamily="18" charset="0"/>
            </a:endParaRPr>
          </a:p>
          <a:p>
            <a:r>
              <a:rPr lang="ru-RU" sz="1200" dirty="0" smtClean="0">
                <a:solidFill>
                  <a:schemeClr val="tx1"/>
                </a:solidFill>
                <a:latin typeface="Times New Roman" pitchFamily="18" charset="0"/>
                <a:cs typeface="Times New Roman" pitchFamily="18" charset="0"/>
              </a:rPr>
              <a:t> </a:t>
            </a:r>
            <a:endParaRPr lang="ru-RU" sz="1200" dirty="0">
              <a:solidFill>
                <a:schemeClr val="tx1"/>
              </a:solidFill>
              <a:latin typeface="Times New Roman" pitchFamily="18" charset="0"/>
              <a:cs typeface="Times New Roman" pitchFamily="18" charset="0"/>
            </a:endParaRPr>
          </a:p>
          <a:p>
            <a:pPr algn="just"/>
            <a:r>
              <a:rPr lang="ru-RU" sz="1200" dirty="0">
                <a:solidFill>
                  <a:schemeClr val="tx1"/>
                </a:solidFill>
                <a:latin typeface="Times New Roman" pitchFamily="18" charset="0"/>
                <a:cs typeface="Times New Roman" pitchFamily="18" charset="0"/>
              </a:rPr>
              <a:t>Дело об административном правонарушении считается заведенным, а производство по нему - начатым с момента составления протокола об административном правонарушении </a:t>
            </a:r>
          </a:p>
        </p:txBody>
      </p:sp>
      <p:sp>
        <p:nvSpPr>
          <p:cNvPr id="31" name="TextBox 30"/>
          <p:cNvSpPr txBox="1"/>
          <p:nvPr/>
        </p:nvSpPr>
        <p:spPr>
          <a:xfrm>
            <a:off x="3418464" y="1078577"/>
            <a:ext cx="5185984" cy="1200329"/>
          </a:xfrm>
          <a:prstGeom prst="rect">
            <a:avLst/>
          </a:prstGeom>
          <a:noFill/>
        </p:spPr>
        <p:txBody>
          <a:bodyPr wrap="square" rtlCol="0">
            <a:spAutoFit/>
          </a:bodyPr>
          <a:lstStyle/>
          <a:p>
            <a:pPr algn="ctr"/>
            <a:r>
              <a:rPr lang="ru-RU" b="1" dirty="0" smtClean="0">
                <a:solidFill>
                  <a:srgbClr val="1E5970"/>
                </a:solidFill>
                <a:latin typeface="Arial"/>
              </a:rPr>
              <a:t>Обеспечение  явки лица, </a:t>
            </a:r>
            <a:r>
              <a:rPr lang="ru-RU" b="1" dirty="0">
                <a:solidFill>
                  <a:srgbClr val="1E5970"/>
                </a:solidFill>
                <a:latin typeface="Arial"/>
              </a:rPr>
              <a:t>совершившего </a:t>
            </a:r>
            <a:r>
              <a:rPr lang="ru-RU" b="1" dirty="0" smtClean="0">
                <a:solidFill>
                  <a:srgbClr val="1E5970"/>
                </a:solidFill>
                <a:latin typeface="Arial"/>
              </a:rPr>
              <a:t>правонарушение, подготовка проекта протокола</a:t>
            </a:r>
            <a:r>
              <a:rPr lang="ru-RU" b="1" dirty="0">
                <a:solidFill>
                  <a:srgbClr val="1E5970"/>
                </a:solidFill>
                <a:latin typeface="Arial"/>
              </a:rPr>
              <a:t> </a:t>
            </a:r>
            <a:r>
              <a:rPr lang="ru-RU" b="1" dirty="0" smtClean="0">
                <a:solidFill>
                  <a:srgbClr val="1E5970"/>
                </a:solidFill>
                <a:latin typeface="Arial"/>
              </a:rPr>
              <a:t>об административном правонарушении</a:t>
            </a:r>
            <a:endParaRPr lang="ru-RU" b="1" dirty="0">
              <a:solidFill>
                <a:srgbClr val="1E5970"/>
              </a:solidFill>
            </a:endParaRPr>
          </a:p>
        </p:txBody>
      </p:sp>
    </p:spTree>
    <p:extLst>
      <p:ext uri="{BB962C8B-B14F-4D97-AF65-F5344CB8AC3E}">
        <p14:creationId xmlns:p14="http://schemas.microsoft.com/office/powerpoint/2010/main" val="13157952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120499" y="2204864"/>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12611" y="6518889"/>
            <a:ext cx="908486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547-1, 548, 556-1, 534,557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301337" y="1124744"/>
            <a:ext cx="2560368" cy="830997"/>
          </a:xfrm>
          <a:prstGeom prst="rect">
            <a:avLst/>
          </a:prstGeom>
        </p:spPr>
        <p:txBody>
          <a:bodyPr wrap="square">
            <a:spAutoFit/>
          </a:bodyPr>
          <a:lstStyle/>
          <a:p>
            <a:pPr algn="ctr"/>
            <a:r>
              <a:rPr lang="ru-RU" sz="4800" b="1" dirty="0" smtClean="0">
                <a:solidFill>
                  <a:srgbClr val="1E5970"/>
                </a:solidFill>
              </a:rPr>
              <a:t>ШАГ 3</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обнаружения и фиксации нарушения</a:t>
            </a:r>
            <a:endParaRPr lang="en-US" b="1" dirty="0">
              <a:solidFill>
                <a:schemeClr val="bg1"/>
              </a:solidFill>
            </a:endParaRPr>
          </a:p>
        </p:txBody>
      </p:sp>
      <p:sp>
        <p:nvSpPr>
          <p:cNvPr id="18" name="TextBox 17"/>
          <p:cNvSpPr txBox="1"/>
          <p:nvPr/>
        </p:nvSpPr>
        <p:spPr>
          <a:xfrm>
            <a:off x="605384" y="2708920"/>
            <a:ext cx="7848872" cy="2492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ru-RU" sz="1200" dirty="0">
                <a:solidFill>
                  <a:schemeClr val="tx1"/>
                </a:solidFill>
                <a:latin typeface="Times New Roman" pitchFamily="18" charset="0"/>
                <a:cs typeface="Times New Roman" pitchFamily="18" charset="0"/>
              </a:rPr>
              <a:t>Протокол об </a:t>
            </a:r>
            <a:r>
              <a:rPr lang="ru-RU" sz="1200" dirty="0" smtClean="0">
                <a:solidFill>
                  <a:schemeClr val="tx1"/>
                </a:solidFill>
                <a:latin typeface="Times New Roman" pitchFamily="18" charset="0"/>
                <a:cs typeface="Times New Roman" pitchFamily="18" charset="0"/>
              </a:rPr>
              <a:t>административном правонарушении составляется в присутствии лица совершившего административное правонарушение и должен содержать</a:t>
            </a:r>
            <a:r>
              <a:rPr lang="ru-RU" sz="1200" dirty="0">
                <a:solidFill>
                  <a:schemeClr val="tx1"/>
                </a:solidFill>
                <a:latin typeface="Times New Roman" pitchFamily="18" charset="0"/>
                <a:cs typeface="Times New Roman" pitchFamily="18" charset="0"/>
              </a:rPr>
              <a:t>:  </a:t>
            </a:r>
            <a:endParaRPr lang="ru-RU" sz="1200" dirty="0" smtClean="0">
              <a:solidFill>
                <a:schemeClr val="tx1"/>
              </a:solidFill>
              <a:latin typeface="Times New Roman" pitchFamily="18" charset="0"/>
              <a:cs typeface="Times New Roman" pitchFamily="18" charset="0"/>
            </a:endParaRPr>
          </a:p>
          <a:p>
            <a:r>
              <a:rPr lang="ru-RU" sz="1200" dirty="0" smtClean="0">
                <a:solidFill>
                  <a:schemeClr val="tx1"/>
                </a:solidFill>
                <a:latin typeface="Times New Roman" pitchFamily="18" charset="0"/>
                <a:cs typeface="Times New Roman" pitchFamily="18" charset="0"/>
              </a:rPr>
              <a:t>           </a:t>
            </a: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дату </a:t>
            </a:r>
            <a:r>
              <a:rPr lang="ru-RU" sz="1200" dirty="0">
                <a:solidFill>
                  <a:schemeClr val="tx1"/>
                </a:solidFill>
                <a:latin typeface="Times New Roman" pitchFamily="18" charset="0"/>
                <a:cs typeface="Times New Roman" pitchFamily="18" charset="0"/>
              </a:rPr>
              <a:t>и место </a:t>
            </a:r>
            <a:r>
              <a:rPr lang="ru-RU" sz="1200" dirty="0" smtClean="0">
                <a:solidFill>
                  <a:schemeClr val="tx1"/>
                </a:solidFill>
                <a:latin typeface="Times New Roman" pitchFamily="18" charset="0"/>
                <a:cs typeface="Times New Roman" pitchFamily="18" charset="0"/>
              </a:rPr>
              <a:t>составления</a:t>
            </a:r>
            <a:r>
              <a:rPr lang="ky-KG" sz="1200" dirty="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a:t>
            </a: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должность</a:t>
            </a:r>
            <a:r>
              <a:rPr lang="ru-RU" sz="1200" dirty="0">
                <a:solidFill>
                  <a:schemeClr val="tx1"/>
                </a:solidFill>
                <a:latin typeface="Times New Roman" pitchFamily="18" charset="0"/>
                <a:cs typeface="Times New Roman" pitchFamily="18" charset="0"/>
              </a:rPr>
              <a:t>, номер служебного удостоверения </a:t>
            </a:r>
            <a:r>
              <a:rPr lang="ru-RU" sz="1200" dirty="0" smtClean="0">
                <a:solidFill>
                  <a:schemeClr val="tx1"/>
                </a:solidFill>
                <a:latin typeface="Times New Roman" pitchFamily="18" charset="0"/>
                <a:cs typeface="Times New Roman" pitchFamily="18" charset="0"/>
              </a:rPr>
              <a:t>(директора/заместителей);</a:t>
            </a: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фамилия</a:t>
            </a:r>
            <a:r>
              <a:rPr lang="ru-RU" sz="1200" dirty="0">
                <a:solidFill>
                  <a:schemeClr val="tx1"/>
                </a:solidFill>
                <a:latin typeface="Times New Roman" pitchFamily="18" charset="0"/>
                <a:cs typeface="Times New Roman" pitchFamily="18" charset="0"/>
              </a:rPr>
              <a:t>, имя, отчество лица, составившего протокол; </a:t>
            </a:r>
            <a:endParaRPr lang="ru-RU" sz="1200" dirty="0" smtClean="0">
              <a:solidFill>
                <a:schemeClr val="tx1"/>
              </a:solidFill>
              <a:latin typeface="Times New Roman" pitchFamily="18" charset="0"/>
              <a:cs typeface="Times New Roman" pitchFamily="18" charset="0"/>
            </a:endParaRP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сведения </a:t>
            </a:r>
            <a:r>
              <a:rPr lang="ru-RU" sz="1200" dirty="0">
                <a:solidFill>
                  <a:schemeClr val="tx1"/>
                </a:solidFill>
                <a:latin typeface="Times New Roman" pitchFamily="18" charset="0"/>
                <a:cs typeface="Times New Roman" pitchFamily="18" charset="0"/>
              </a:rPr>
              <a:t>о личности нарушителя, если оно </a:t>
            </a:r>
            <a:r>
              <a:rPr lang="ru-RU" sz="1200" dirty="0" smtClean="0">
                <a:solidFill>
                  <a:schemeClr val="tx1"/>
                </a:solidFill>
                <a:latin typeface="Times New Roman" pitchFamily="18" charset="0"/>
                <a:cs typeface="Times New Roman" pitchFamily="18" charset="0"/>
              </a:rPr>
              <a:t>установлено</a:t>
            </a:r>
            <a:r>
              <a:rPr lang="ru-RU" sz="1200" dirty="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a:t>
            </a: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место</a:t>
            </a:r>
            <a:r>
              <a:rPr lang="ru-RU" sz="1200" dirty="0">
                <a:solidFill>
                  <a:schemeClr val="tx1"/>
                </a:solidFill>
                <a:latin typeface="Times New Roman" pitchFamily="18" charset="0"/>
                <a:cs typeface="Times New Roman" pitchFamily="18" charset="0"/>
              </a:rPr>
              <a:t>, время совершения и существо административного </a:t>
            </a:r>
            <a:r>
              <a:rPr lang="ru-RU" sz="1200" dirty="0" smtClean="0">
                <a:solidFill>
                  <a:schemeClr val="tx1"/>
                </a:solidFill>
                <a:latin typeface="Times New Roman" pitchFamily="18" charset="0"/>
                <a:cs typeface="Times New Roman" pitchFamily="18" charset="0"/>
              </a:rPr>
              <a:t>правонарушения;  </a:t>
            </a:r>
          </a:p>
          <a:p>
            <a:pPr marL="171450" indent="-171450">
              <a:buFont typeface="Arial" pitchFamily="34" charset="0"/>
              <a:buChar char="•"/>
            </a:pPr>
            <a:r>
              <a:rPr lang="ru-RU" sz="1200" dirty="0" smtClean="0">
                <a:solidFill>
                  <a:schemeClr val="tx1"/>
                </a:solidFill>
                <a:latin typeface="Times New Roman" pitchFamily="18" charset="0"/>
                <a:cs typeface="Times New Roman" pitchFamily="18" charset="0"/>
              </a:rPr>
              <a:t>нормативный </a:t>
            </a:r>
            <a:r>
              <a:rPr lang="ru-RU" sz="1200" dirty="0">
                <a:solidFill>
                  <a:schemeClr val="tx1"/>
                </a:solidFill>
                <a:latin typeface="Times New Roman" pitchFamily="18" charset="0"/>
                <a:cs typeface="Times New Roman" pitchFamily="18" charset="0"/>
              </a:rPr>
              <a:t>акт, предусматривающий ответственность за данное </a:t>
            </a:r>
            <a:r>
              <a:rPr lang="ru-RU" sz="1200" dirty="0" smtClean="0">
                <a:solidFill>
                  <a:schemeClr val="tx1"/>
                </a:solidFill>
                <a:latin typeface="Times New Roman" pitchFamily="18" charset="0"/>
                <a:cs typeface="Times New Roman" pitchFamily="18" charset="0"/>
              </a:rPr>
              <a:t>правонарушение;                                                  </a:t>
            </a:r>
            <a:r>
              <a:rPr lang="ru-RU" sz="1200" dirty="0">
                <a:solidFill>
                  <a:schemeClr val="tx1"/>
                </a:solidFill>
                <a:latin typeface="Times New Roman" pitchFamily="18" charset="0"/>
                <a:cs typeface="Times New Roman" pitchFamily="18" charset="0"/>
              </a:rPr>
              <a:t>-объяснения </a:t>
            </a:r>
            <a:r>
              <a:rPr lang="ru-RU" sz="1200" dirty="0" smtClean="0">
                <a:solidFill>
                  <a:schemeClr val="tx1"/>
                </a:solidFill>
                <a:latin typeface="Times New Roman" pitchFamily="18" charset="0"/>
                <a:cs typeface="Times New Roman" pitchFamily="18" charset="0"/>
              </a:rPr>
              <a:t>нарушителя;</a:t>
            </a:r>
          </a:p>
          <a:p>
            <a:pPr marL="171450" indent="-171450">
              <a:buFont typeface="Arial" pitchFamily="34" charset="0"/>
              <a:buChar char="•"/>
            </a:pPr>
            <a:r>
              <a:rPr lang="ru-RU" sz="1200" b="1" dirty="0">
                <a:solidFill>
                  <a:schemeClr val="tx1"/>
                </a:solidFill>
                <a:latin typeface="Times New Roman" pitchFamily="18" charset="0"/>
                <a:cs typeface="Times New Roman" pitchFamily="18" charset="0"/>
              </a:rPr>
              <a:t>о</a:t>
            </a:r>
            <a:r>
              <a:rPr lang="ru-RU" sz="1200" b="1" dirty="0" smtClean="0">
                <a:solidFill>
                  <a:schemeClr val="tx1"/>
                </a:solidFill>
                <a:latin typeface="Times New Roman" pitchFamily="18" charset="0"/>
                <a:cs typeface="Times New Roman" pitchFamily="18" charset="0"/>
              </a:rPr>
              <a:t>тметку о разъяснении </a:t>
            </a:r>
            <a:r>
              <a:rPr lang="ru-RU" sz="1200" b="1" dirty="0">
                <a:solidFill>
                  <a:schemeClr val="tx1"/>
                </a:solidFill>
                <a:latin typeface="Times New Roman" pitchFamily="18" charset="0"/>
                <a:cs typeface="Times New Roman" pitchFamily="18" charset="0"/>
              </a:rPr>
              <a:t>прав и обязанностей лица совершившего адм. </a:t>
            </a:r>
            <a:r>
              <a:rPr lang="ru-RU" sz="1200" b="1" dirty="0" smtClean="0">
                <a:solidFill>
                  <a:schemeClr val="tx1"/>
                </a:solidFill>
                <a:latin typeface="Times New Roman" pitchFamily="18" charset="0"/>
                <a:cs typeface="Times New Roman" pitchFamily="18" charset="0"/>
              </a:rPr>
              <a:t>правонарушение;</a:t>
            </a:r>
          </a:p>
          <a:p>
            <a:pPr marL="171450" indent="-171450">
              <a:buFont typeface="Arial" pitchFamily="34" charset="0"/>
              <a:buChar char="•"/>
            </a:pPr>
            <a:r>
              <a:rPr lang="ru-RU" sz="1200" dirty="0">
                <a:solidFill>
                  <a:schemeClr val="tx1"/>
                </a:solidFill>
                <a:latin typeface="Times New Roman" pitchFamily="18" charset="0"/>
                <a:cs typeface="Times New Roman" pitchFamily="18" charset="0"/>
              </a:rPr>
              <a:t>иные сведения, необходимые для разрешения дела. </a:t>
            </a:r>
          </a:p>
          <a:p>
            <a:endParaRPr lang="ru-RU" sz="1200" dirty="0">
              <a:solidFill>
                <a:schemeClr val="tx1"/>
              </a:solidFill>
              <a:latin typeface="Times New Roman" pitchFamily="18" charset="0"/>
              <a:cs typeface="Times New Roman" pitchFamily="18" charset="0"/>
            </a:endParaRPr>
          </a:p>
        </p:txBody>
      </p:sp>
      <p:sp>
        <p:nvSpPr>
          <p:cNvPr id="31" name="TextBox 30"/>
          <p:cNvSpPr txBox="1"/>
          <p:nvPr/>
        </p:nvSpPr>
        <p:spPr>
          <a:xfrm>
            <a:off x="3418464" y="1078577"/>
            <a:ext cx="5185984" cy="646331"/>
          </a:xfrm>
          <a:prstGeom prst="rect">
            <a:avLst/>
          </a:prstGeom>
          <a:noFill/>
        </p:spPr>
        <p:txBody>
          <a:bodyPr wrap="square" rtlCol="0">
            <a:spAutoFit/>
          </a:bodyPr>
          <a:lstStyle/>
          <a:p>
            <a:pPr algn="ctr"/>
            <a:r>
              <a:rPr lang="ru-RU" b="1" dirty="0" smtClean="0">
                <a:solidFill>
                  <a:srgbClr val="1E5970"/>
                </a:solidFill>
                <a:latin typeface="Arial"/>
              </a:rPr>
              <a:t>Составление протокола об административном правонарушении </a:t>
            </a:r>
            <a:endParaRPr lang="ru-RU" b="1" dirty="0">
              <a:solidFill>
                <a:srgbClr val="1E5970"/>
              </a:solidFill>
            </a:endParaRPr>
          </a:p>
        </p:txBody>
      </p:sp>
      <p:sp>
        <p:nvSpPr>
          <p:cNvPr id="2" name="TextBox 1"/>
          <p:cNvSpPr txBox="1"/>
          <p:nvPr/>
        </p:nvSpPr>
        <p:spPr>
          <a:xfrm>
            <a:off x="605383" y="5373216"/>
            <a:ext cx="7848873" cy="830997"/>
          </a:xfrm>
          <a:prstGeom prst="rect">
            <a:avLst/>
          </a:prstGeom>
          <a:noFill/>
        </p:spPr>
        <p:txBody>
          <a:bodyPr wrap="square" rtlCol="0">
            <a:spAutoFit/>
          </a:bodyPr>
          <a:lstStyle/>
          <a:p>
            <a:r>
              <a:rPr lang="ru-RU" sz="1200" dirty="0">
                <a:latin typeface="Times New Roman" pitchFamily="18" charset="0"/>
                <a:cs typeface="Times New Roman" pitchFamily="18" charset="0"/>
              </a:rPr>
              <a:t>Протокол об административном правонарушении </a:t>
            </a:r>
            <a:r>
              <a:rPr lang="ru-RU" sz="1200" dirty="0" smtClean="0">
                <a:latin typeface="Times New Roman" pitchFamily="18" charset="0"/>
                <a:cs typeface="Times New Roman" pitchFamily="18" charset="0"/>
              </a:rPr>
              <a:t> подписывается :</a:t>
            </a:r>
          </a:p>
          <a:p>
            <a:pPr marL="171450" indent="-171450">
              <a:buFont typeface="Arial" pitchFamily="34" charset="0"/>
              <a:buChar char="•"/>
            </a:pPr>
            <a:r>
              <a:rPr lang="ru-RU" sz="1200" b="1" dirty="0" smtClean="0">
                <a:latin typeface="Times New Roman" pitchFamily="18" charset="0"/>
                <a:cs typeface="Times New Roman" pitchFamily="18" charset="0"/>
              </a:rPr>
              <a:t>Директором/заместителем </a:t>
            </a:r>
            <a:r>
              <a:rPr lang="ru-RU" sz="1200" b="1" dirty="0" smtClean="0">
                <a:latin typeface="Times New Roman" pitchFamily="18" charset="0"/>
                <a:cs typeface="Times New Roman" pitchFamily="18" charset="0"/>
              </a:rPr>
              <a:t>директора/руководителем территориального подразделения;</a:t>
            </a:r>
            <a:endParaRPr lang="ru-RU" sz="1200" b="1" dirty="0" smtClean="0">
              <a:latin typeface="Times New Roman" pitchFamily="18" charset="0"/>
              <a:cs typeface="Times New Roman" pitchFamily="18" charset="0"/>
            </a:endParaRPr>
          </a:p>
          <a:p>
            <a:pPr marL="171450" indent="-171450">
              <a:buFont typeface="Arial" pitchFamily="34" charset="0"/>
              <a:buChar char="•"/>
            </a:pPr>
            <a:r>
              <a:rPr lang="ru-RU" sz="1200" dirty="0">
                <a:latin typeface="Times New Roman" pitchFamily="18" charset="0"/>
                <a:cs typeface="Times New Roman" pitchFamily="18" charset="0"/>
              </a:rPr>
              <a:t>л</a:t>
            </a:r>
            <a:r>
              <a:rPr lang="ru-RU" sz="1200" dirty="0" smtClean="0">
                <a:latin typeface="Times New Roman" pitchFamily="18" charset="0"/>
                <a:cs typeface="Times New Roman" pitchFamily="18" charset="0"/>
              </a:rPr>
              <a:t>ицом совершившим адм. правонарушение (может не подписать протокол, о чем делается отметка в протоколе )</a:t>
            </a:r>
          </a:p>
          <a:p>
            <a:endParaRPr lang="ru-RU" sz="1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7275876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120499" y="2204864"/>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5914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Статья 557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301337" y="1124744"/>
            <a:ext cx="2560368" cy="830997"/>
          </a:xfrm>
          <a:prstGeom prst="rect">
            <a:avLst/>
          </a:prstGeom>
        </p:spPr>
        <p:txBody>
          <a:bodyPr wrap="square">
            <a:spAutoFit/>
          </a:bodyPr>
          <a:lstStyle/>
          <a:p>
            <a:pPr algn="ctr"/>
            <a:r>
              <a:rPr lang="ru-RU" sz="4800" b="1" dirty="0" smtClean="0">
                <a:solidFill>
                  <a:srgbClr val="1E5970"/>
                </a:solidFill>
              </a:rPr>
              <a:t>ШАГ 4</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рассмотрения дела об административном правонарушении</a:t>
            </a:r>
            <a:endParaRPr lang="en-US" b="1" dirty="0">
              <a:solidFill>
                <a:schemeClr val="bg1"/>
              </a:solidFill>
            </a:endParaRPr>
          </a:p>
        </p:txBody>
      </p:sp>
      <p:sp>
        <p:nvSpPr>
          <p:cNvPr id="18" name="TextBox 17"/>
          <p:cNvSpPr txBox="1"/>
          <p:nvPr/>
        </p:nvSpPr>
        <p:spPr>
          <a:xfrm>
            <a:off x="477366" y="3052236"/>
            <a:ext cx="7927032" cy="344709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lvl="0"/>
            <a:r>
              <a:rPr lang="ru-RU" sz="1400" dirty="0" smtClean="0">
                <a:solidFill>
                  <a:srgbClr val="000000"/>
                </a:solidFill>
                <a:latin typeface="Times New Roman" pitchFamily="18" charset="0"/>
                <a:cs typeface="Times New Roman" pitchFamily="18" charset="0"/>
              </a:rPr>
              <a:t>После составления протокола об административном правонарушении</a:t>
            </a:r>
            <a:r>
              <a:rPr lang="ru-RU" sz="1400" b="1" dirty="0" smtClean="0">
                <a:solidFill>
                  <a:srgbClr val="000000"/>
                </a:solidFill>
                <a:latin typeface="Times New Roman" pitchFamily="18" charset="0"/>
                <a:cs typeface="Times New Roman" pitchFamily="18" charset="0"/>
              </a:rPr>
              <a:t>, его копия</a:t>
            </a:r>
            <a:r>
              <a:rPr lang="ru-RU" sz="1400" dirty="0" smtClean="0">
                <a:solidFill>
                  <a:srgbClr val="000000"/>
                </a:solidFill>
                <a:latin typeface="Times New Roman" pitchFamily="18" charset="0"/>
                <a:cs typeface="Times New Roman" pitchFamily="18" charset="0"/>
              </a:rPr>
              <a:t>:</a:t>
            </a:r>
          </a:p>
          <a:p>
            <a:pPr marL="285750" lvl="0" indent="-285750">
              <a:buFont typeface="Arial" pitchFamily="34" charset="0"/>
              <a:buChar char="•"/>
            </a:pPr>
            <a:endParaRPr lang="ru-RU" sz="1400" dirty="0" smtClean="0">
              <a:solidFill>
                <a:srgbClr val="000000"/>
              </a:solidFill>
              <a:latin typeface="Times New Roman" pitchFamily="18" charset="0"/>
              <a:cs typeface="Times New Roman" pitchFamily="18" charset="0"/>
            </a:endParaRPr>
          </a:p>
          <a:p>
            <a:pPr marL="285750" lvl="0" indent="-285750">
              <a:buFont typeface="Arial" pitchFamily="34" charset="0"/>
              <a:buChar char="•"/>
            </a:pPr>
            <a:endParaRPr lang="ru-RU" sz="1400" dirty="0">
              <a:solidFill>
                <a:srgbClr val="000000"/>
              </a:solidFill>
              <a:latin typeface="Times New Roman" pitchFamily="18" charset="0"/>
              <a:cs typeface="Times New Roman" pitchFamily="18" charset="0"/>
            </a:endParaRPr>
          </a:p>
          <a:p>
            <a:pPr marL="285750" lvl="0" indent="-285750">
              <a:buFont typeface="Arial" pitchFamily="34" charset="0"/>
              <a:buChar char="•"/>
            </a:pPr>
            <a:r>
              <a:rPr lang="ru-RU" sz="1400" dirty="0" smtClean="0">
                <a:solidFill>
                  <a:srgbClr val="000000"/>
                </a:solidFill>
                <a:latin typeface="Times New Roman" pitchFamily="18" charset="0"/>
                <a:cs typeface="Times New Roman" pitchFamily="18" charset="0"/>
              </a:rPr>
              <a:t>вручается </a:t>
            </a:r>
            <a:r>
              <a:rPr lang="ru-RU" sz="1400" dirty="0">
                <a:solidFill>
                  <a:srgbClr val="000000"/>
                </a:solidFill>
                <a:latin typeface="Times New Roman" pitchFamily="18" charset="0"/>
                <a:cs typeface="Times New Roman" pitchFamily="18" charset="0"/>
              </a:rPr>
              <a:t>под </a:t>
            </a:r>
            <a:r>
              <a:rPr lang="ru-RU" sz="1400" dirty="0" smtClean="0">
                <a:solidFill>
                  <a:srgbClr val="000000"/>
                </a:solidFill>
                <a:latin typeface="Times New Roman" pitchFamily="18" charset="0"/>
                <a:cs typeface="Times New Roman" pitchFamily="18" charset="0"/>
              </a:rPr>
              <a:t>расписку, привлекаемому </a:t>
            </a:r>
            <a:r>
              <a:rPr lang="ru-RU" sz="1400" dirty="0">
                <a:solidFill>
                  <a:srgbClr val="000000"/>
                </a:solidFill>
                <a:latin typeface="Times New Roman" pitchFamily="18" charset="0"/>
                <a:cs typeface="Times New Roman" pitchFamily="18" charset="0"/>
              </a:rPr>
              <a:t>к ответственности</a:t>
            </a:r>
          </a:p>
          <a:p>
            <a:pPr lvl="0"/>
            <a:r>
              <a:rPr lang="ru-RU" sz="1400" dirty="0" smtClean="0">
                <a:solidFill>
                  <a:srgbClr val="000000"/>
                </a:solidFill>
                <a:latin typeface="Times New Roman" pitchFamily="18" charset="0"/>
                <a:cs typeface="Times New Roman" pitchFamily="18" charset="0"/>
              </a:rPr>
              <a:t>       </a:t>
            </a:r>
            <a:r>
              <a:rPr lang="ru-RU" sz="1400" dirty="0">
                <a:solidFill>
                  <a:srgbClr val="000000"/>
                </a:solidFill>
                <a:latin typeface="Times New Roman" pitchFamily="18" charset="0"/>
                <a:cs typeface="Times New Roman" pitchFamily="18" charset="0"/>
              </a:rPr>
              <a:t>за административное правонарушение</a:t>
            </a:r>
          </a:p>
          <a:p>
            <a:pPr lvl="0"/>
            <a:endParaRPr lang="ru-RU" sz="1400" dirty="0" smtClean="0">
              <a:solidFill>
                <a:srgbClr val="000000"/>
              </a:solidFill>
              <a:latin typeface="Times New Roman" pitchFamily="18" charset="0"/>
              <a:cs typeface="Times New Roman" pitchFamily="18" charset="0"/>
            </a:endParaRPr>
          </a:p>
          <a:p>
            <a:pPr lvl="0"/>
            <a:r>
              <a:rPr lang="ru-RU" sz="1400" dirty="0">
                <a:solidFill>
                  <a:srgbClr val="000000"/>
                </a:solidFill>
                <a:latin typeface="Times New Roman" pitchFamily="18" charset="0"/>
                <a:cs typeface="Times New Roman" pitchFamily="18" charset="0"/>
              </a:rPr>
              <a:t> </a:t>
            </a:r>
            <a:r>
              <a:rPr lang="ru-RU" sz="1400" dirty="0" smtClean="0">
                <a:solidFill>
                  <a:srgbClr val="000000"/>
                </a:solidFill>
                <a:latin typeface="Times New Roman" pitchFamily="18" charset="0"/>
                <a:cs typeface="Times New Roman" pitchFamily="18" charset="0"/>
              </a:rPr>
              <a:t>                                            ЛИБО </a:t>
            </a:r>
          </a:p>
          <a:p>
            <a:pPr lvl="0"/>
            <a:endParaRPr lang="ru-RU" sz="1400" dirty="0" smtClean="0">
              <a:solidFill>
                <a:srgbClr val="000000"/>
              </a:solidFill>
              <a:latin typeface="Times New Roman" pitchFamily="18" charset="0"/>
              <a:cs typeface="Times New Roman" pitchFamily="18" charset="0"/>
            </a:endParaRPr>
          </a:p>
          <a:p>
            <a:pPr marL="285750" lvl="0" indent="-285750">
              <a:buFont typeface="Arial" pitchFamily="34" charset="0"/>
              <a:buChar char="•"/>
            </a:pPr>
            <a:r>
              <a:rPr lang="ru-RU" sz="1400" dirty="0" smtClean="0">
                <a:solidFill>
                  <a:srgbClr val="000000"/>
                </a:solidFill>
                <a:latin typeface="Times New Roman" pitchFamily="18" charset="0"/>
                <a:cs typeface="Times New Roman" pitchFamily="18" charset="0"/>
              </a:rPr>
              <a:t>высылается лицу, </a:t>
            </a:r>
            <a:r>
              <a:rPr lang="ru-RU" sz="1400" dirty="0">
                <a:solidFill>
                  <a:srgbClr val="000000"/>
                </a:solidFill>
                <a:latin typeface="Times New Roman" pitchFamily="18" charset="0"/>
                <a:cs typeface="Times New Roman" pitchFamily="18" charset="0"/>
              </a:rPr>
              <a:t>привлекаемому к </a:t>
            </a:r>
            <a:r>
              <a:rPr lang="ru-RU" sz="1400" dirty="0" smtClean="0">
                <a:solidFill>
                  <a:srgbClr val="000000"/>
                </a:solidFill>
                <a:latin typeface="Times New Roman" pitchFamily="18" charset="0"/>
                <a:cs typeface="Times New Roman" pitchFamily="18" charset="0"/>
              </a:rPr>
              <a:t>ответственности</a:t>
            </a:r>
          </a:p>
          <a:p>
            <a:pPr lvl="0"/>
            <a:r>
              <a:rPr lang="ru-RU" sz="1400" dirty="0">
                <a:solidFill>
                  <a:srgbClr val="000000"/>
                </a:solidFill>
                <a:latin typeface="Times New Roman" pitchFamily="18" charset="0"/>
                <a:cs typeface="Times New Roman" pitchFamily="18" charset="0"/>
              </a:rPr>
              <a:t> </a:t>
            </a:r>
            <a:r>
              <a:rPr lang="ru-RU" sz="1400" dirty="0" smtClean="0">
                <a:solidFill>
                  <a:srgbClr val="000000"/>
                </a:solidFill>
                <a:latin typeface="Times New Roman" pitchFamily="18" charset="0"/>
                <a:cs typeface="Times New Roman" pitchFamily="18" charset="0"/>
              </a:rPr>
              <a:t>      </a:t>
            </a:r>
            <a:r>
              <a:rPr lang="ru-RU" sz="1400" dirty="0">
                <a:solidFill>
                  <a:srgbClr val="000000"/>
                </a:solidFill>
                <a:latin typeface="Times New Roman" pitchFamily="18" charset="0"/>
                <a:cs typeface="Times New Roman" pitchFamily="18" charset="0"/>
              </a:rPr>
              <a:t>за административное </a:t>
            </a:r>
            <a:r>
              <a:rPr lang="ru-RU" sz="1400" dirty="0" smtClean="0">
                <a:solidFill>
                  <a:srgbClr val="000000"/>
                </a:solidFill>
                <a:latin typeface="Times New Roman" pitchFamily="18" charset="0"/>
                <a:cs typeface="Times New Roman" pitchFamily="18" charset="0"/>
              </a:rPr>
              <a:t>правонарушение</a:t>
            </a:r>
          </a:p>
          <a:p>
            <a:pPr lvl="0"/>
            <a:endParaRPr lang="ru-RU" sz="1400" dirty="0">
              <a:solidFill>
                <a:srgbClr val="000000"/>
              </a:solidFill>
              <a:latin typeface="Times New Roman" pitchFamily="18" charset="0"/>
              <a:cs typeface="Times New Roman" pitchFamily="18" charset="0"/>
            </a:endParaRPr>
          </a:p>
          <a:p>
            <a:pPr lvl="0" algn="ctr"/>
            <a:r>
              <a:rPr lang="ru-RU" sz="1200" i="1" dirty="0">
                <a:solidFill>
                  <a:srgbClr val="FF0000"/>
                </a:solidFill>
                <a:latin typeface="Times New Roman" pitchFamily="18" charset="0"/>
                <a:cs typeface="Times New Roman" pitchFamily="18" charset="0"/>
              </a:rPr>
              <a:t>Копия протокола высылается по месту регистрации или фактического проживания лица, привлекаемого к ответственности за административное правонарушение, с приложением текста о правах и обязанностях, предусмотренных статьей 570 </a:t>
            </a:r>
            <a:r>
              <a:rPr lang="ru-RU" sz="1200" i="1" dirty="0" err="1" smtClean="0">
                <a:solidFill>
                  <a:srgbClr val="FF0000"/>
                </a:solidFill>
                <a:latin typeface="Times New Roman" pitchFamily="18" charset="0"/>
                <a:cs typeface="Times New Roman" pitchFamily="18" charset="0"/>
              </a:rPr>
              <a:t>КоАО</a:t>
            </a:r>
            <a:r>
              <a:rPr lang="ru-RU" sz="1200" i="1" dirty="0" smtClean="0">
                <a:solidFill>
                  <a:srgbClr val="FF0000"/>
                </a:solidFill>
                <a:latin typeface="Times New Roman" pitchFamily="18" charset="0"/>
                <a:cs typeface="Times New Roman" pitchFamily="18" charset="0"/>
              </a:rPr>
              <a:t> КР</a:t>
            </a:r>
            <a:endParaRPr lang="ru-RU" sz="1200" i="1" dirty="0">
              <a:solidFill>
                <a:srgbClr val="FF0000"/>
              </a:solidFill>
              <a:latin typeface="Times New Roman" pitchFamily="18" charset="0"/>
              <a:cs typeface="Times New Roman" pitchFamily="18" charset="0"/>
            </a:endParaRPr>
          </a:p>
          <a:p>
            <a:pPr lvl="0"/>
            <a:endParaRPr lang="ru-RU" sz="1400" dirty="0">
              <a:solidFill>
                <a:srgbClr val="000000"/>
              </a:solidFill>
              <a:latin typeface="Times New Roman" pitchFamily="18" charset="0"/>
              <a:cs typeface="Times New Roman" pitchFamily="18" charset="0"/>
            </a:endParaRPr>
          </a:p>
          <a:p>
            <a:pPr lvl="0"/>
            <a:endParaRPr lang="ru-RU" sz="1400" dirty="0">
              <a:solidFill>
                <a:srgbClr val="000000"/>
              </a:solidFill>
              <a:latin typeface="Times New Roman" pitchFamily="18" charset="0"/>
              <a:cs typeface="Times New Roman" pitchFamily="18" charset="0"/>
            </a:endParaRPr>
          </a:p>
        </p:txBody>
      </p:sp>
      <p:sp>
        <p:nvSpPr>
          <p:cNvPr id="31" name="TextBox 30"/>
          <p:cNvSpPr txBox="1"/>
          <p:nvPr/>
        </p:nvSpPr>
        <p:spPr>
          <a:xfrm>
            <a:off x="3418464" y="940077"/>
            <a:ext cx="5185984" cy="830997"/>
          </a:xfrm>
          <a:prstGeom prst="rect">
            <a:avLst/>
          </a:prstGeom>
          <a:noFill/>
        </p:spPr>
        <p:txBody>
          <a:bodyPr wrap="square" rtlCol="0">
            <a:spAutoFit/>
          </a:bodyPr>
          <a:lstStyle/>
          <a:p>
            <a:pPr algn="ctr"/>
            <a:r>
              <a:rPr lang="ru-RU" sz="1600" b="1" dirty="0" smtClean="0">
                <a:solidFill>
                  <a:srgbClr val="1E5970"/>
                </a:solidFill>
              </a:rPr>
              <a:t>Вручение протокола об административном правонарушении лицу совершившему правонарушение</a:t>
            </a:r>
            <a:endParaRPr lang="ru-RU" sz="1600" b="1" dirty="0">
              <a:solidFill>
                <a:srgbClr val="1E5970"/>
              </a:solidFill>
            </a:endParaRPr>
          </a:p>
        </p:txBody>
      </p:sp>
      <p:pic>
        <p:nvPicPr>
          <p:cNvPr id="983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122" y="4725144"/>
            <a:ext cx="1907282" cy="448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1660" y="3552492"/>
            <a:ext cx="1907282" cy="655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064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120499" y="2204864"/>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5914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558, 582, 585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301337" y="1124744"/>
            <a:ext cx="2560368" cy="830997"/>
          </a:xfrm>
          <a:prstGeom prst="rect">
            <a:avLst/>
          </a:prstGeom>
        </p:spPr>
        <p:txBody>
          <a:bodyPr wrap="square">
            <a:spAutoFit/>
          </a:bodyPr>
          <a:lstStyle/>
          <a:p>
            <a:pPr algn="ctr"/>
            <a:r>
              <a:rPr lang="ru-RU" sz="4800" b="1" dirty="0" smtClean="0">
                <a:solidFill>
                  <a:srgbClr val="1E5970"/>
                </a:solidFill>
              </a:rPr>
              <a:t>ШАГ 5</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рассмотрения дела об административном правонарушении</a:t>
            </a:r>
            <a:endParaRPr lang="en-US" b="1" dirty="0">
              <a:solidFill>
                <a:schemeClr val="bg1"/>
              </a:solidFill>
            </a:endParaRPr>
          </a:p>
        </p:txBody>
      </p:sp>
      <p:sp>
        <p:nvSpPr>
          <p:cNvPr id="18" name="TextBox 17"/>
          <p:cNvSpPr txBox="1"/>
          <p:nvPr/>
        </p:nvSpPr>
        <p:spPr>
          <a:xfrm>
            <a:off x="595471" y="2996952"/>
            <a:ext cx="7848872" cy="280076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just"/>
            <a:r>
              <a:rPr lang="ru-RU" sz="1200" dirty="0">
                <a:solidFill>
                  <a:schemeClr val="tx1"/>
                </a:solidFill>
                <a:latin typeface="Times New Roman" pitchFamily="18" charset="0"/>
                <a:cs typeface="Times New Roman" pitchFamily="18" charset="0"/>
              </a:rPr>
              <a:t>После составления протокола об административном правонарушении, в </a:t>
            </a:r>
            <a:r>
              <a:rPr lang="ru-RU" sz="1200" b="1" dirty="0">
                <a:solidFill>
                  <a:schemeClr val="tx1"/>
                </a:solidFill>
                <a:latin typeface="Times New Roman" pitchFamily="18" charset="0"/>
                <a:cs typeface="Times New Roman" pitchFamily="18" charset="0"/>
              </a:rPr>
              <a:t>течение суток </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протокол и другие материалы по данному правонарушению передаются </a:t>
            </a:r>
            <a:r>
              <a:rPr lang="ru-RU" sz="1200" b="1" dirty="0" smtClean="0">
                <a:solidFill>
                  <a:schemeClr val="tx1"/>
                </a:solidFill>
                <a:latin typeface="Times New Roman" pitchFamily="18" charset="0"/>
                <a:cs typeface="Times New Roman" pitchFamily="18" charset="0"/>
              </a:rPr>
              <a:t>директору/заместителю директора/р</a:t>
            </a:r>
            <a:r>
              <a:rPr lang="ru-RU" sz="1200" b="1" dirty="0" smtClean="0">
                <a:solidFill>
                  <a:schemeClr val="tx1"/>
                </a:solidFill>
                <a:latin typeface="Times New Roman" pitchFamily="18" charset="0"/>
                <a:cs typeface="Times New Roman" pitchFamily="18" charset="0"/>
              </a:rPr>
              <a:t>уководителю территориального  подразделения</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для </a:t>
            </a:r>
            <a:r>
              <a:rPr lang="ru-RU" sz="1200" dirty="0" smtClean="0">
                <a:solidFill>
                  <a:schemeClr val="tx1"/>
                </a:solidFill>
                <a:latin typeface="Times New Roman" pitchFamily="18" charset="0"/>
                <a:cs typeface="Times New Roman" pitchFamily="18" charset="0"/>
              </a:rPr>
              <a:t>рассмотрения</a:t>
            </a:r>
            <a:endParaRPr lang="ru-RU" sz="1200" b="1" dirty="0" smtClean="0">
              <a:solidFill>
                <a:schemeClr val="tx1"/>
              </a:solidFill>
              <a:latin typeface="Times New Roman" pitchFamily="18" charset="0"/>
              <a:cs typeface="Times New Roman" pitchFamily="18" charset="0"/>
            </a:endParaRPr>
          </a:p>
          <a:p>
            <a:endParaRPr lang="ru-RU" sz="1200" dirty="0" smtClean="0">
              <a:solidFill>
                <a:schemeClr val="tx1"/>
              </a:solidFill>
              <a:latin typeface="Times New Roman" pitchFamily="18" charset="0"/>
              <a:cs typeface="Times New Roman" pitchFamily="18" charset="0"/>
            </a:endParaRPr>
          </a:p>
          <a:p>
            <a:pPr algn="just"/>
            <a:endParaRPr lang="ru-RU" sz="1200" dirty="0">
              <a:solidFill>
                <a:schemeClr val="tx1"/>
              </a:solidFill>
              <a:latin typeface="Times New Roman" pitchFamily="18" charset="0"/>
              <a:cs typeface="Times New Roman" pitchFamily="18" charset="0"/>
            </a:endParaRPr>
          </a:p>
          <a:p>
            <a:r>
              <a:rPr lang="ru-RU" sz="1200" dirty="0" smtClean="0">
                <a:solidFill>
                  <a:schemeClr val="tx1"/>
                </a:solidFill>
                <a:latin typeface="Times New Roman" pitchFamily="18" charset="0"/>
                <a:cs typeface="Times New Roman" pitchFamily="18" charset="0"/>
              </a:rPr>
              <a:t>Должностное лицо должно </a:t>
            </a:r>
            <a:r>
              <a:rPr lang="ru-RU" sz="1200" dirty="0">
                <a:solidFill>
                  <a:schemeClr val="tx1"/>
                </a:solidFill>
                <a:latin typeface="Times New Roman" pitchFamily="18" charset="0"/>
                <a:cs typeface="Times New Roman" pitchFamily="18" charset="0"/>
              </a:rPr>
              <a:t>проверить правомерность составления </a:t>
            </a:r>
            <a:r>
              <a:rPr lang="ru-RU" sz="1200" dirty="0" smtClean="0">
                <a:solidFill>
                  <a:schemeClr val="tx1"/>
                </a:solidFill>
                <a:latin typeface="Times New Roman" pitchFamily="18" charset="0"/>
                <a:cs typeface="Times New Roman" pitchFamily="18" charset="0"/>
              </a:rPr>
              <a:t>протокола</a:t>
            </a:r>
            <a:r>
              <a:rPr lang="en-US" sz="1200" dirty="0" smtClean="0">
                <a:solidFill>
                  <a:schemeClr val="tx1"/>
                </a:solidFill>
                <a:latin typeface="Times New Roman" pitchFamily="18" charset="0"/>
                <a:cs typeface="Times New Roman" pitchFamily="18" charset="0"/>
              </a:rPr>
              <a:t>.</a:t>
            </a:r>
            <a:endParaRPr lang="ru-RU" sz="1200" dirty="0" smtClean="0">
              <a:solidFill>
                <a:schemeClr val="tx1"/>
              </a:solidFill>
              <a:latin typeface="Times New Roman" pitchFamily="18" charset="0"/>
              <a:cs typeface="Times New Roman" pitchFamily="18" charset="0"/>
            </a:endParaRPr>
          </a:p>
          <a:p>
            <a:endParaRPr lang="ru-RU" sz="1200" dirty="0">
              <a:solidFill>
                <a:schemeClr val="tx1"/>
              </a:solidFill>
              <a:latin typeface="Times New Roman" pitchFamily="18" charset="0"/>
              <a:cs typeface="Times New Roman" pitchFamily="18" charset="0"/>
            </a:endParaRPr>
          </a:p>
          <a:p>
            <a:r>
              <a:rPr lang="ru-RU" sz="1200" dirty="0">
                <a:solidFill>
                  <a:schemeClr val="tx1"/>
                </a:solidFill>
                <a:latin typeface="Times New Roman" pitchFamily="18" charset="0"/>
                <a:cs typeface="Times New Roman" pitchFamily="18" charset="0"/>
              </a:rPr>
              <a:t>Срок рассмотрения дела об административном правонарушении составляет </a:t>
            </a:r>
            <a:r>
              <a:rPr lang="ru-RU" sz="1600" b="1" dirty="0">
                <a:solidFill>
                  <a:srgbClr val="FF0000"/>
                </a:solidFill>
                <a:latin typeface="Times New Roman" pitchFamily="18" charset="0"/>
                <a:cs typeface="Times New Roman" pitchFamily="18" charset="0"/>
              </a:rPr>
              <a:t>10 дней </a:t>
            </a:r>
            <a:r>
              <a:rPr lang="ru-RU" sz="1200" dirty="0">
                <a:solidFill>
                  <a:schemeClr val="tx1"/>
                </a:solidFill>
                <a:latin typeface="Times New Roman" pitchFamily="18" charset="0"/>
                <a:cs typeface="Times New Roman" pitchFamily="18" charset="0"/>
              </a:rPr>
              <a:t>со дня </a:t>
            </a:r>
            <a:r>
              <a:rPr lang="ru-RU" sz="1200" dirty="0" smtClean="0">
                <a:solidFill>
                  <a:schemeClr val="tx1"/>
                </a:solidFill>
                <a:latin typeface="Times New Roman" pitchFamily="18" charset="0"/>
                <a:cs typeface="Times New Roman" pitchFamily="18" charset="0"/>
              </a:rPr>
              <a:t>получения, </a:t>
            </a:r>
            <a:r>
              <a:rPr lang="ru-RU" sz="1200" dirty="0">
                <a:solidFill>
                  <a:schemeClr val="tx1"/>
                </a:solidFill>
                <a:latin typeface="Times New Roman" pitchFamily="18" charset="0"/>
                <a:cs typeface="Times New Roman" pitchFamily="18" charset="0"/>
              </a:rPr>
              <a:t>протокола об административном правонарушении и других материалов дела и может быть продлен </a:t>
            </a:r>
            <a:r>
              <a:rPr lang="ru-RU" sz="1600" b="1" dirty="0">
                <a:solidFill>
                  <a:srgbClr val="FF0000"/>
                </a:solidFill>
                <a:latin typeface="Times New Roman" pitchFamily="18" charset="0"/>
                <a:cs typeface="Times New Roman" pitchFamily="18" charset="0"/>
              </a:rPr>
              <a:t>на 10 дней</a:t>
            </a:r>
            <a:r>
              <a:rPr lang="ru-RU" sz="1200" dirty="0">
                <a:solidFill>
                  <a:schemeClr val="tx1"/>
                </a:solidFill>
                <a:latin typeface="Times New Roman" pitchFamily="18" charset="0"/>
                <a:cs typeface="Times New Roman" pitchFamily="18" charset="0"/>
              </a:rPr>
              <a:t>, не </a:t>
            </a:r>
            <a:r>
              <a:rPr lang="ru-RU" sz="1200" dirty="0" smtClean="0">
                <a:solidFill>
                  <a:schemeClr val="tx1"/>
                </a:solidFill>
                <a:latin typeface="Times New Roman" pitchFamily="18" charset="0"/>
                <a:cs typeface="Times New Roman" pitchFamily="18" charset="0"/>
              </a:rPr>
              <a:t>более.</a:t>
            </a:r>
          </a:p>
          <a:p>
            <a:endParaRPr lang="ru-RU" sz="1200" dirty="0">
              <a:solidFill>
                <a:schemeClr val="tx1"/>
              </a:solidFill>
              <a:latin typeface="Times New Roman" pitchFamily="18" charset="0"/>
              <a:cs typeface="Times New Roman" pitchFamily="18" charset="0"/>
            </a:endParaRPr>
          </a:p>
          <a:p>
            <a:endParaRPr lang="ru-RU" sz="1200" dirty="0" smtClean="0">
              <a:solidFill>
                <a:schemeClr val="tx1"/>
              </a:solidFill>
              <a:latin typeface="Times New Roman" pitchFamily="18" charset="0"/>
              <a:cs typeface="Times New Roman" pitchFamily="18" charset="0"/>
            </a:endParaRPr>
          </a:p>
          <a:p>
            <a:pPr algn="ctr"/>
            <a:r>
              <a:rPr lang="ru-RU" sz="1200" dirty="0">
                <a:solidFill>
                  <a:srgbClr val="FF0000"/>
                </a:solidFill>
                <a:latin typeface="Times New Roman" pitchFamily="18" charset="0"/>
                <a:cs typeface="Times New Roman" pitchFamily="18" charset="0"/>
              </a:rPr>
              <a:t>В случаях поступления ходатайств от участников производства по делу об административном правонарушении либо при необходимости дополнительного выяснения обстоятельств дела срок рассмотрения дела может быть продлен судьей или органом (должностным лицом), рассматривающим дело, но не более чем на десять дней</a:t>
            </a:r>
          </a:p>
        </p:txBody>
      </p:sp>
      <p:sp>
        <p:nvSpPr>
          <p:cNvPr id="31" name="TextBox 30"/>
          <p:cNvSpPr txBox="1"/>
          <p:nvPr/>
        </p:nvSpPr>
        <p:spPr>
          <a:xfrm>
            <a:off x="3382727" y="878522"/>
            <a:ext cx="5185984" cy="1323439"/>
          </a:xfrm>
          <a:prstGeom prst="rect">
            <a:avLst/>
          </a:prstGeom>
          <a:noFill/>
        </p:spPr>
        <p:txBody>
          <a:bodyPr wrap="square" rtlCol="0">
            <a:spAutoFit/>
          </a:bodyPr>
          <a:lstStyle/>
          <a:p>
            <a:pPr algn="ctr"/>
            <a:r>
              <a:rPr lang="ru-RU" sz="1600" b="1" dirty="0" smtClean="0">
                <a:solidFill>
                  <a:srgbClr val="1E5970"/>
                </a:solidFill>
                <a:latin typeface="Arial"/>
              </a:rPr>
              <a:t>Передача протокола об административном правонарушении и материалов дела должностному лицу </a:t>
            </a:r>
          </a:p>
          <a:p>
            <a:pPr algn="ctr"/>
            <a:r>
              <a:rPr lang="ru-RU" sz="1600" b="1" i="1" dirty="0" smtClean="0">
                <a:solidFill>
                  <a:srgbClr val="FF0000"/>
                </a:solidFill>
                <a:latin typeface="Arial"/>
              </a:rPr>
              <a:t>(директору / его заместителю) </a:t>
            </a:r>
          </a:p>
          <a:p>
            <a:pPr algn="ctr"/>
            <a:r>
              <a:rPr lang="ru-RU" sz="1600" b="1" dirty="0" smtClean="0">
                <a:solidFill>
                  <a:srgbClr val="1E5970"/>
                </a:solidFill>
                <a:latin typeface="Arial"/>
              </a:rPr>
              <a:t>для рассмотрения </a:t>
            </a:r>
            <a:endParaRPr lang="ru-RU" sz="1600" b="1" dirty="0">
              <a:solidFill>
                <a:srgbClr val="1E5970"/>
              </a:solidFill>
            </a:endParaRPr>
          </a:p>
        </p:txBody>
      </p:sp>
    </p:spTree>
    <p:extLst>
      <p:ext uri="{BB962C8B-B14F-4D97-AF65-F5344CB8AC3E}">
        <p14:creationId xmlns:p14="http://schemas.microsoft.com/office/powerpoint/2010/main" val="4026805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r>
              <a:rPr lang="en-US" smtClean="0"/>
              <a:t>http://ppt.prtxt.ru</a:t>
            </a:r>
            <a:endParaRPr lang="en-US" dirty="0"/>
          </a:p>
        </p:txBody>
      </p:sp>
      <p:sp>
        <p:nvSpPr>
          <p:cNvPr id="5" name="Нижний колонтитул 4"/>
          <p:cNvSpPr>
            <a:spLocks noGrp="1"/>
          </p:cNvSpPr>
          <p:nvPr>
            <p:ph type="ftr" sz="quarter" idx="11"/>
          </p:nvPr>
        </p:nvSpPr>
        <p:spPr/>
        <p:txBody>
          <a:bodyPr/>
          <a:lstStyle/>
          <a:p>
            <a:r>
              <a:rPr lang="en-US" smtClean="0"/>
              <a:t>Company Logo</a:t>
            </a:r>
            <a:endParaRPr lang="en-US"/>
          </a:p>
        </p:txBody>
      </p:sp>
      <p:sp>
        <p:nvSpPr>
          <p:cNvPr id="6" name="Прямоугольник 5"/>
          <p:cNvSpPr/>
          <p:nvPr/>
        </p:nvSpPr>
        <p:spPr>
          <a:xfrm>
            <a:off x="0" y="1955790"/>
            <a:ext cx="9144000" cy="288031"/>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1"/>
              </a:solidFill>
            </a:endParaRPr>
          </a:p>
        </p:txBody>
      </p:sp>
      <p:sp>
        <p:nvSpPr>
          <p:cNvPr id="7" name="Прямоугольник 6"/>
          <p:cNvSpPr/>
          <p:nvPr/>
        </p:nvSpPr>
        <p:spPr>
          <a:xfrm>
            <a:off x="59140" y="6543211"/>
            <a:ext cx="9144000" cy="332656"/>
          </a:xfrm>
          <a:prstGeom prst="rect">
            <a:avLst/>
          </a:prstGeom>
          <a:solidFill>
            <a:srgbClr val="1E5970"/>
          </a:solidFill>
          <a:ln>
            <a:solidFill>
              <a:srgbClr val="1E59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solidFill>
                  <a:srgbClr val="FFC000"/>
                </a:solidFill>
              </a:rPr>
              <a:t> </a:t>
            </a:r>
            <a:r>
              <a:rPr lang="ru-RU" sz="1400" dirty="0" smtClean="0">
                <a:solidFill>
                  <a:srgbClr val="FFC000"/>
                </a:solidFill>
              </a:rPr>
              <a:t>Статьи</a:t>
            </a:r>
            <a:r>
              <a:rPr lang="ru-RU" dirty="0" smtClean="0">
                <a:solidFill>
                  <a:srgbClr val="FFC000"/>
                </a:solidFill>
              </a:rPr>
              <a:t> </a:t>
            </a:r>
            <a:r>
              <a:rPr lang="ru-RU" sz="1400" dirty="0" smtClean="0">
                <a:solidFill>
                  <a:srgbClr val="FFC000"/>
                </a:solidFill>
              </a:rPr>
              <a:t>583</a:t>
            </a:r>
            <a:r>
              <a:rPr lang="ru-RU" dirty="0" smtClean="0">
                <a:solidFill>
                  <a:srgbClr val="FFC000"/>
                </a:solidFill>
              </a:rPr>
              <a:t> </a:t>
            </a:r>
            <a:r>
              <a:rPr lang="ru-RU" sz="1400" dirty="0" err="1" smtClean="0">
                <a:solidFill>
                  <a:srgbClr val="FFC000"/>
                </a:solidFill>
              </a:rPr>
              <a:t>КоАО</a:t>
            </a:r>
            <a:endParaRPr lang="ru-RU" sz="1400" dirty="0">
              <a:solidFill>
                <a:srgbClr val="FFC000"/>
              </a:solidFill>
            </a:endParaRPr>
          </a:p>
        </p:txBody>
      </p:sp>
      <p:sp>
        <p:nvSpPr>
          <p:cNvPr id="9" name="Прямоугольник 8"/>
          <p:cNvSpPr/>
          <p:nvPr/>
        </p:nvSpPr>
        <p:spPr>
          <a:xfrm>
            <a:off x="301337" y="986242"/>
            <a:ext cx="2560368" cy="830997"/>
          </a:xfrm>
          <a:prstGeom prst="rect">
            <a:avLst/>
          </a:prstGeom>
        </p:spPr>
        <p:txBody>
          <a:bodyPr wrap="square">
            <a:spAutoFit/>
          </a:bodyPr>
          <a:lstStyle/>
          <a:p>
            <a:pPr algn="ctr"/>
            <a:r>
              <a:rPr lang="ru-RU" sz="4800" b="1" dirty="0" smtClean="0">
                <a:solidFill>
                  <a:srgbClr val="1E5970"/>
                </a:solidFill>
              </a:rPr>
              <a:t>ШАГ 6</a:t>
            </a:r>
            <a:endParaRPr lang="ru-RU" sz="4800" b="1" dirty="0">
              <a:solidFill>
                <a:srgbClr val="1E5970"/>
              </a:solidFill>
            </a:endParaRPr>
          </a:p>
        </p:txBody>
      </p:sp>
      <p:sp>
        <p:nvSpPr>
          <p:cNvPr id="11" name="Дата 3"/>
          <p:cNvSpPr txBox="1">
            <a:spLocks/>
          </p:cNvSpPr>
          <p:nvPr/>
        </p:nvSpPr>
        <p:spPr bwMode="white">
          <a:xfrm>
            <a:off x="533400" y="6500834"/>
            <a:ext cx="2438400" cy="214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www.antimonopolia.gov.kg</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Diamond 6"/>
          <p:cNvSpPr/>
          <p:nvPr/>
        </p:nvSpPr>
        <p:spPr>
          <a:xfrm>
            <a:off x="96366" y="6345054"/>
            <a:ext cx="381000" cy="3963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7"/>
          <p:cNvSpPr/>
          <p:nvPr/>
        </p:nvSpPr>
        <p:spPr>
          <a:xfrm>
            <a:off x="148022" y="6384231"/>
            <a:ext cx="277688" cy="288032"/>
          </a:xfrm>
          <a:prstGeom prst="diamond">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Прямоугольный треугольник 15"/>
          <p:cNvSpPr/>
          <p:nvPr/>
        </p:nvSpPr>
        <p:spPr>
          <a:xfrm rot="5400000">
            <a:off x="54260" y="-54260"/>
            <a:ext cx="755576" cy="864096"/>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5"/>
          <p:cNvSpPr/>
          <p:nvPr/>
        </p:nvSpPr>
        <p:spPr>
          <a:xfrm>
            <a:off x="0" y="0"/>
            <a:ext cx="9144000" cy="7159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Процедура </a:t>
            </a:r>
            <a:r>
              <a:rPr lang="ru-RU" b="1" dirty="0" smtClean="0">
                <a:solidFill>
                  <a:schemeClr val="bg1"/>
                </a:solidFill>
              </a:rPr>
              <a:t>рассмотрения дела об административном правонарушении</a:t>
            </a:r>
            <a:endParaRPr lang="en-US" b="1" dirty="0">
              <a:solidFill>
                <a:schemeClr val="bg1"/>
              </a:solidFill>
            </a:endParaRPr>
          </a:p>
        </p:txBody>
      </p:sp>
      <p:sp>
        <p:nvSpPr>
          <p:cNvPr id="31" name="TextBox 30"/>
          <p:cNvSpPr txBox="1"/>
          <p:nvPr/>
        </p:nvSpPr>
        <p:spPr>
          <a:xfrm>
            <a:off x="3387777" y="1109352"/>
            <a:ext cx="5185984" cy="584775"/>
          </a:xfrm>
          <a:prstGeom prst="rect">
            <a:avLst/>
          </a:prstGeom>
          <a:noFill/>
        </p:spPr>
        <p:txBody>
          <a:bodyPr wrap="square" rtlCol="0">
            <a:spAutoFit/>
          </a:bodyPr>
          <a:lstStyle/>
          <a:p>
            <a:pPr algn="ctr"/>
            <a:r>
              <a:rPr lang="ru-RU" sz="1600" b="1" dirty="0" smtClean="0">
                <a:solidFill>
                  <a:srgbClr val="1E5970"/>
                </a:solidFill>
              </a:rPr>
              <a:t>Подготовка к рассмотрению дела об административном правонарушении</a:t>
            </a:r>
            <a:endParaRPr lang="ru-RU" sz="1600" b="1" dirty="0">
              <a:solidFill>
                <a:srgbClr val="1E5970"/>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893416425"/>
              </p:ext>
            </p:extLst>
          </p:nvPr>
        </p:nvGraphicFramePr>
        <p:xfrm>
          <a:off x="1403648" y="3212976"/>
          <a:ext cx="7056783" cy="2736304"/>
        </p:xfrm>
        <a:graphic>
          <a:graphicData uri="http://schemas.openxmlformats.org/drawingml/2006/table">
            <a:tbl>
              <a:tblPr>
                <a:tableStyleId>{5C22544A-7EE6-4342-B048-85BDC9FD1C3A}</a:tableStyleId>
              </a:tblPr>
              <a:tblGrid>
                <a:gridCol w="846016"/>
                <a:gridCol w="822118"/>
                <a:gridCol w="822118"/>
                <a:gridCol w="1969258"/>
                <a:gridCol w="1261854"/>
                <a:gridCol w="1335419"/>
              </a:tblGrid>
              <a:tr h="2319445">
                <a:tc>
                  <a:txBody>
                    <a:bodyPr/>
                    <a:lstStyle/>
                    <a:p>
                      <a:pPr algn="ctr" fontAlgn="ctr"/>
                      <a:r>
                        <a:rPr lang="ru-RU" sz="800" u="none" strike="noStrike" dirty="0">
                          <a:effectLst/>
                        </a:rPr>
                        <a:t>о назначении времени и места рассмотрения дела;</a:t>
                      </a:r>
                      <a:endParaRPr lang="ru-RU" sz="800" b="0" i="0" u="none" strike="noStrike" dirty="0">
                        <a:solidFill>
                          <a:srgbClr val="000000"/>
                        </a:solidFill>
                        <a:effectLst/>
                        <a:latin typeface="Times New Roman"/>
                      </a:endParaRPr>
                    </a:p>
                  </a:txBody>
                  <a:tcPr marL="9525" marR="9525" marT="9525" marB="0" vert="vert270" anchor="ctr"/>
                </a:tc>
                <a:tc>
                  <a:txBody>
                    <a:bodyPr/>
                    <a:lstStyle/>
                    <a:p>
                      <a:pPr algn="ctr" fontAlgn="ctr"/>
                      <a:r>
                        <a:rPr lang="ru-RU" sz="800" u="none" strike="noStrike" dirty="0">
                          <a:effectLst/>
                        </a:rPr>
                        <a:t>о вызове лиц, истребовании необходимых дополнительных материалов по делу, назначении экспертизы;</a:t>
                      </a:r>
                      <a:endParaRPr lang="ru-RU" sz="800" b="0" i="0" u="none" strike="noStrike" dirty="0">
                        <a:solidFill>
                          <a:srgbClr val="000000"/>
                        </a:solidFill>
                        <a:effectLst/>
                        <a:latin typeface="Times New Roman"/>
                      </a:endParaRPr>
                    </a:p>
                  </a:txBody>
                  <a:tcPr marL="9525" marR="9525" marT="9525" marB="0" vert="vert270" anchor="ctr"/>
                </a:tc>
                <a:tc>
                  <a:txBody>
                    <a:bodyPr/>
                    <a:lstStyle/>
                    <a:p>
                      <a:pPr algn="ctr" fontAlgn="ctr"/>
                      <a:r>
                        <a:rPr lang="ru-RU" sz="800" u="none" strike="noStrike" dirty="0">
                          <a:effectLst/>
                        </a:rPr>
                        <a:t>об отложении рассмотрения дела;</a:t>
                      </a:r>
                      <a:endParaRPr lang="ru-RU" sz="800" b="0" i="0" u="none" strike="noStrike" dirty="0">
                        <a:solidFill>
                          <a:srgbClr val="000000"/>
                        </a:solidFill>
                        <a:effectLst/>
                        <a:latin typeface="Times New Roman"/>
                      </a:endParaRPr>
                    </a:p>
                  </a:txBody>
                  <a:tcPr marL="9525" marR="9525" marT="9525" marB="0" vert="vert270" anchor="ctr"/>
                </a:tc>
                <a:tc>
                  <a:txBody>
                    <a:bodyPr/>
                    <a:lstStyle/>
                    <a:p>
                      <a:pPr algn="ctr" fontAlgn="ctr"/>
                      <a:r>
                        <a:rPr lang="ru-RU" sz="800" u="none" strike="noStrike" dirty="0">
                          <a:effectLst/>
                        </a:rPr>
                        <a:t>о возвращении протокола об административном правонарушении и других материалов дела в орган, должностное лицо которого составило протокол, в случаях составления протокола и оформления других материалов дела неправомочными лицами, неправильного составления протокола и оформления других материалов дела либо неполноты представленных материалов, которая не может быть восполнена при рассмотрении дела;</a:t>
                      </a:r>
                      <a:endParaRPr lang="ru-RU" sz="800" b="0" i="0" u="none" strike="noStrike" dirty="0">
                        <a:solidFill>
                          <a:srgbClr val="000000"/>
                        </a:solidFill>
                        <a:effectLst/>
                        <a:latin typeface="Times New Roman"/>
                      </a:endParaRPr>
                    </a:p>
                  </a:txBody>
                  <a:tcPr marL="9525" marR="9525" marT="9525" marB="0" vert="vert270" anchor="ctr"/>
                </a:tc>
                <a:tc>
                  <a:txBody>
                    <a:bodyPr/>
                    <a:lstStyle/>
                    <a:p>
                      <a:pPr algn="ctr" fontAlgn="ctr"/>
                      <a:r>
                        <a:rPr lang="ru-RU" sz="800" u="none" strike="noStrike" dirty="0">
                          <a:effectLst/>
                        </a:rPr>
                        <a:t>о передаче протокола об административном правонарушении и других материалов дела на рассмотрение по подведомственности, если рассмотрение данного дела не относится к его компетенции либо вынесено определение об отводе судьи, должностного лица;</a:t>
                      </a:r>
                      <a:endParaRPr lang="ru-RU" sz="800" b="0" i="0" u="none" strike="noStrike" dirty="0">
                        <a:solidFill>
                          <a:srgbClr val="000000"/>
                        </a:solidFill>
                        <a:effectLst/>
                        <a:latin typeface="Times New Roman"/>
                      </a:endParaRPr>
                    </a:p>
                  </a:txBody>
                  <a:tcPr marL="9525" marR="9525" marT="9525" marB="0" vert="vert270" anchor="ctr"/>
                </a:tc>
                <a:tc>
                  <a:txBody>
                    <a:bodyPr/>
                    <a:lstStyle/>
                    <a:p>
                      <a:pPr algn="ctr" fontAlgn="ctr"/>
                      <a:r>
                        <a:rPr lang="ru-RU" sz="800" u="none" strike="noStrike" dirty="0">
                          <a:effectLst/>
                        </a:rPr>
                        <a:t>о прекращении производства при наличии обстоятельств, предусмотренных статьей 549 настоящего Кодекса</a:t>
                      </a:r>
                      <a:endParaRPr lang="ru-RU" sz="800" b="0" i="0" u="none" strike="noStrike" dirty="0">
                        <a:solidFill>
                          <a:srgbClr val="000000"/>
                        </a:solidFill>
                        <a:effectLst/>
                        <a:latin typeface="Times New Roman"/>
                      </a:endParaRPr>
                    </a:p>
                  </a:txBody>
                  <a:tcPr marL="9525" marR="9525" marT="9525" marB="0" vert="vert270" anchor="ctr"/>
                </a:tc>
              </a:tr>
              <a:tr h="416859">
                <a:tc>
                  <a:txBody>
                    <a:bodyPr/>
                    <a:lstStyle/>
                    <a:p>
                      <a:pPr algn="ctr" fontAlgn="ctr"/>
                      <a:r>
                        <a:rPr lang="ru-RU" sz="800" u="none" strike="noStrike">
                          <a:effectLst/>
                        </a:rPr>
                        <a:t>выносит определение </a:t>
                      </a:r>
                      <a:endParaRPr lang="ru-RU" sz="800" b="0" i="0" u="none" strike="noStrike">
                        <a:solidFill>
                          <a:srgbClr val="000000"/>
                        </a:solidFill>
                        <a:effectLst/>
                        <a:latin typeface="Times New Roman"/>
                      </a:endParaRPr>
                    </a:p>
                  </a:txBody>
                  <a:tcPr marL="9525" marR="9525" marT="9525" marB="0" anchor="ctr"/>
                </a:tc>
                <a:tc>
                  <a:txBody>
                    <a:bodyPr/>
                    <a:lstStyle/>
                    <a:p>
                      <a:pPr algn="ctr" fontAlgn="ctr"/>
                      <a:r>
                        <a:rPr lang="ru-RU" sz="800" u="none" strike="noStrike">
                          <a:effectLst/>
                        </a:rPr>
                        <a:t>выносит определение </a:t>
                      </a:r>
                      <a:endParaRPr lang="ru-RU" sz="800" b="0" i="0" u="none" strike="noStrike">
                        <a:solidFill>
                          <a:srgbClr val="000000"/>
                        </a:solidFill>
                        <a:effectLst/>
                        <a:latin typeface="Times New Roman"/>
                      </a:endParaRPr>
                    </a:p>
                  </a:txBody>
                  <a:tcPr marL="9525" marR="9525" marT="9525" marB="0" anchor="ctr"/>
                </a:tc>
                <a:tc>
                  <a:txBody>
                    <a:bodyPr/>
                    <a:lstStyle/>
                    <a:p>
                      <a:pPr algn="ctr" fontAlgn="ctr"/>
                      <a:r>
                        <a:rPr lang="ru-RU" sz="800" u="none" strike="noStrike">
                          <a:effectLst/>
                        </a:rPr>
                        <a:t>выносит определение </a:t>
                      </a:r>
                      <a:endParaRPr lang="ru-RU" sz="800" b="0" i="0" u="none" strike="noStrike">
                        <a:solidFill>
                          <a:srgbClr val="000000"/>
                        </a:solidFill>
                        <a:effectLst/>
                        <a:latin typeface="Times New Roman"/>
                      </a:endParaRPr>
                    </a:p>
                  </a:txBody>
                  <a:tcPr marL="9525" marR="9525" marT="9525" marB="0" anchor="ctr"/>
                </a:tc>
                <a:tc>
                  <a:txBody>
                    <a:bodyPr/>
                    <a:lstStyle/>
                    <a:p>
                      <a:pPr algn="ctr" fontAlgn="ctr"/>
                      <a:r>
                        <a:rPr lang="ru-RU" sz="800" u="none" strike="noStrike">
                          <a:effectLst/>
                        </a:rPr>
                        <a:t>выносит определение </a:t>
                      </a:r>
                      <a:endParaRPr lang="ru-RU" sz="800" b="0" i="0" u="none" strike="noStrike">
                        <a:solidFill>
                          <a:srgbClr val="000000"/>
                        </a:solidFill>
                        <a:effectLst/>
                        <a:latin typeface="Times New Roman"/>
                      </a:endParaRPr>
                    </a:p>
                  </a:txBody>
                  <a:tcPr marL="9525" marR="9525" marT="9525" marB="0" anchor="ctr"/>
                </a:tc>
                <a:tc>
                  <a:txBody>
                    <a:bodyPr/>
                    <a:lstStyle/>
                    <a:p>
                      <a:pPr algn="ctr" fontAlgn="ctr"/>
                      <a:r>
                        <a:rPr lang="ru-RU" sz="800" u="none" strike="noStrike">
                          <a:effectLst/>
                        </a:rPr>
                        <a:t>выносит определение </a:t>
                      </a:r>
                      <a:endParaRPr lang="ru-RU" sz="800" b="0" i="0" u="none" strike="noStrike">
                        <a:solidFill>
                          <a:srgbClr val="000000"/>
                        </a:solidFill>
                        <a:effectLst/>
                        <a:latin typeface="Times New Roman"/>
                      </a:endParaRPr>
                    </a:p>
                  </a:txBody>
                  <a:tcPr marL="9525" marR="9525" marT="9525" marB="0" anchor="ctr"/>
                </a:tc>
                <a:tc>
                  <a:txBody>
                    <a:bodyPr/>
                    <a:lstStyle/>
                    <a:p>
                      <a:pPr algn="ctr" fontAlgn="ctr"/>
                      <a:r>
                        <a:rPr lang="ru-RU" sz="800" u="none" strike="noStrike" dirty="0">
                          <a:effectLst/>
                        </a:rPr>
                        <a:t>вносит постановление</a:t>
                      </a:r>
                      <a:endParaRPr lang="ru-RU" sz="800" b="0" i="0" u="none" strike="noStrike" dirty="0">
                        <a:solidFill>
                          <a:srgbClr val="000000"/>
                        </a:solidFill>
                        <a:effectLst/>
                        <a:latin typeface="Times New Roman"/>
                      </a:endParaRPr>
                    </a:p>
                  </a:txBody>
                  <a:tcPr marL="9525" marR="9525" marT="9525" marB="0" anchor="ctr"/>
                </a:tc>
              </a:tr>
            </a:tbl>
          </a:graphicData>
        </a:graphic>
      </p:graphicFrame>
      <p:sp>
        <p:nvSpPr>
          <p:cNvPr id="3" name="Прямоугольник 2"/>
          <p:cNvSpPr/>
          <p:nvPr/>
        </p:nvSpPr>
        <p:spPr>
          <a:xfrm>
            <a:off x="1424235" y="2348880"/>
            <a:ext cx="7056784" cy="738664"/>
          </a:xfrm>
          <a:prstGeom prst="rect">
            <a:avLst/>
          </a:prstGeom>
        </p:spPr>
        <p:txBody>
          <a:bodyPr wrap="square">
            <a:spAutoFit/>
          </a:bodyPr>
          <a:lstStyle/>
          <a:p>
            <a:pPr algn="ctr"/>
            <a:r>
              <a:rPr lang="ru-RU" sz="1400" b="1" dirty="0"/>
              <a:t>П</a:t>
            </a:r>
            <a:r>
              <a:rPr lang="ru-RU" sz="1400" b="1" dirty="0" smtClean="0"/>
              <a:t>ри </a:t>
            </a:r>
            <a:r>
              <a:rPr lang="ru-RU" sz="1400" b="1" dirty="0"/>
              <a:t>подготовке к рассмотрению дела </a:t>
            </a:r>
            <a:endParaRPr lang="ru-RU" sz="1400" b="1" dirty="0" smtClean="0"/>
          </a:p>
          <a:p>
            <a:pPr algn="ctr"/>
            <a:r>
              <a:rPr lang="ru-RU" sz="1400" b="1" dirty="0" smtClean="0"/>
              <a:t>Директор/заместитель директора </a:t>
            </a:r>
            <a:r>
              <a:rPr lang="ru-RU" sz="1400" b="1" dirty="0" smtClean="0"/>
              <a:t>/</a:t>
            </a:r>
            <a:r>
              <a:rPr lang="ru-RU" sz="1400" b="1" dirty="0"/>
              <a:t>р</a:t>
            </a:r>
            <a:r>
              <a:rPr lang="ru-RU" sz="1400" b="1" dirty="0" smtClean="0"/>
              <a:t>уководитель территориального подразделений</a:t>
            </a:r>
            <a:r>
              <a:rPr lang="ru-RU" sz="1400" b="1" dirty="0"/>
              <a:t> </a:t>
            </a:r>
            <a:r>
              <a:rPr lang="ru-RU" sz="1400" b="1" dirty="0" smtClean="0"/>
              <a:t>принимает </a:t>
            </a:r>
            <a:r>
              <a:rPr lang="ru-RU" sz="1400" b="1" dirty="0"/>
              <a:t>следующее </a:t>
            </a:r>
            <a:r>
              <a:rPr lang="ru-RU" sz="1400" b="1" dirty="0" smtClean="0"/>
              <a:t>решение:</a:t>
            </a:r>
            <a:endParaRPr lang="ru-RU" sz="1400" b="1" dirty="0"/>
          </a:p>
        </p:txBody>
      </p:sp>
    </p:spTree>
    <p:extLst>
      <p:ext uri="{BB962C8B-B14F-4D97-AF65-F5344CB8AC3E}">
        <p14:creationId xmlns:p14="http://schemas.microsoft.com/office/powerpoint/2010/main" val="899777408"/>
      </p:ext>
    </p:extLst>
  </p:cSld>
  <p:clrMapOvr>
    <a:masterClrMapping/>
  </p:clrMapOvr>
  <p:timing>
    <p:tnLst>
      <p:par>
        <p:cTn id="1" dur="indefinite" restart="never" nodeType="tmRoot"/>
      </p:par>
    </p:tnLst>
  </p:timing>
</p:sld>
</file>

<file path=ppt/theme/theme1.xml><?xml version="1.0" encoding="utf-8"?>
<a:theme xmlns:a="http://schemas.openxmlformats.org/drawingml/2006/main" name="75">
  <a:themeElements>
    <a:clrScheme name="sample 3">
      <a:dk1>
        <a:srgbClr val="000000"/>
      </a:dk1>
      <a:lt1>
        <a:srgbClr val="FFFFFF"/>
      </a:lt1>
      <a:dk2>
        <a:srgbClr val="1B4E63"/>
      </a:dk2>
      <a:lt2>
        <a:srgbClr val="DDDDDD"/>
      </a:lt2>
      <a:accent1>
        <a:srgbClr val="328C83"/>
      </a:accent1>
      <a:accent2>
        <a:srgbClr val="DC8300"/>
      </a:accent2>
      <a:accent3>
        <a:srgbClr val="FFFFFF"/>
      </a:accent3>
      <a:accent4>
        <a:srgbClr val="000000"/>
      </a:accent4>
      <a:accent5>
        <a:srgbClr val="ADC5C1"/>
      </a:accent5>
      <a:accent6>
        <a:srgbClr val="C77600"/>
      </a:accent6>
      <a:hlink>
        <a:srgbClr val="9DC03C"/>
      </a:hlink>
      <a:folHlink>
        <a:srgbClr val="2F87D7"/>
      </a:folHlink>
    </a:clrScheme>
    <a:fontScheme name="sample">
      <a:majorFont>
        <a:latin typeface="Verdana"/>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000066"/>
        </a:dk1>
        <a:lt1>
          <a:srgbClr val="FFFFFF"/>
        </a:lt1>
        <a:dk2>
          <a:srgbClr val="003399"/>
        </a:dk2>
        <a:lt2>
          <a:srgbClr val="DDDDDD"/>
        </a:lt2>
        <a:accent1>
          <a:srgbClr val="1088C4"/>
        </a:accent1>
        <a:accent2>
          <a:srgbClr val="20A286"/>
        </a:accent2>
        <a:accent3>
          <a:srgbClr val="FFFFFF"/>
        </a:accent3>
        <a:accent4>
          <a:srgbClr val="000056"/>
        </a:accent4>
        <a:accent5>
          <a:srgbClr val="AAC3DE"/>
        </a:accent5>
        <a:accent6>
          <a:srgbClr val="1C9279"/>
        </a:accent6>
        <a:hlink>
          <a:srgbClr val="9999FF"/>
        </a:hlink>
        <a:folHlink>
          <a:srgbClr val="D5785B"/>
        </a:folHlink>
      </a:clrScheme>
      <a:clrMap bg1="lt1" tx1="dk1" bg2="lt2" tx2="dk2" accent1="accent1" accent2="accent2" accent3="accent3" accent4="accent4" accent5="accent5" accent6="accent6" hlink="hlink" folHlink="folHlink"/>
    </a:extraClrScheme>
    <a:extraClrScheme>
      <a:clrScheme name="sample 2">
        <a:dk1>
          <a:srgbClr val="210B66"/>
        </a:dk1>
        <a:lt1>
          <a:srgbClr val="FFFFFF"/>
        </a:lt1>
        <a:dk2>
          <a:srgbClr val="8D4FBB"/>
        </a:dk2>
        <a:lt2>
          <a:srgbClr val="B2B2B2"/>
        </a:lt2>
        <a:accent1>
          <a:srgbClr val="1263B4"/>
        </a:accent1>
        <a:accent2>
          <a:srgbClr val="6BC394"/>
        </a:accent2>
        <a:accent3>
          <a:srgbClr val="FFFFFF"/>
        </a:accent3>
        <a:accent4>
          <a:srgbClr val="1B0856"/>
        </a:accent4>
        <a:accent5>
          <a:srgbClr val="AAB7D6"/>
        </a:accent5>
        <a:accent6>
          <a:srgbClr val="60B086"/>
        </a:accent6>
        <a:hlink>
          <a:srgbClr val="ABAE3E"/>
        </a:hlink>
        <a:folHlink>
          <a:srgbClr val="66B6C6"/>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1B4E63"/>
        </a:dk2>
        <a:lt2>
          <a:srgbClr val="DDDDDD"/>
        </a:lt2>
        <a:accent1>
          <a:srgbClr val="328C83"/>
        </a:accent1>
        <a:accent2>
          <a:srgbClr val="DC8300"/>
        </a:accent2>
        <a:accent3>
          <a:srgbClr val="FFFFFF"/>
        </a:accent3>
        <a:accent4>
          <a:srgbClr val="000000"/>
        </a:accent4>
        <a:accent5>
          <a:srgbClr val="ADC5C1"/>
        </a:accent5>
        <a:accent6>
          <a:srgbClr val="C77600"/>
        </a:accent6>
        <a:hlink>
          <a:srgbClr val="9DC03C"/>
        </a:hlink>
        <a:folHlink>
          <a:srgbClr val="2F87D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75</Template>
  <TotalTime>2638</TotalTime>
  <Words>1782</Words>
  <Application>Microsoft Office PowerPoint</Application>
  <PresentationFormat>Экран (4:3)</PresentationFormat>
  <Paragraphs>304</Paragraphs>
  <Slides>16</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75</vt:lpstr>
      <vt:lpstr>Image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ARSAGERA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Борис</dc:creator>
  <cp:lastModifiedBy>Admin</cp:lastModifiedBy>
  <cp:revision>329</cp:revision>
  <dcterms:created xsi:type="dcterms:W3CDTF">2013-02-15T12:10:22Z</dcterms:created>
  <dcterms:modified xsi:type="dcterms:W3CDTF">2018-04-11T11:23:20Z</dcterms:modified>
</cp:coreProperties>
</file>