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5" r:id="rId1"/>
  </p:sldMasterIdLst>
  <p:handoutMasterIdLst>
    <p:handoutMasterId r:id="rId19"/>
  </p:handoutMasterIdLst>
  <p:sldIdLst>
    <p:sldId id="266" r:id="rId2"/>
    <p:sldId id="277" r:id="rId3"/>
    <p:sldId id="273" r:id="rId4"/>
    <p:sldId id="275" r:id="rId5"/>
    <p:sldId id="267" r:id="rId6"/>
    <p:sldId id="279" r:id="rId7"/>
    <p:sldId id="278" r:id="rId8"/>
    <p:sldId id="280" r:id="rId9"/>
    <p:sldId id="281" r:id="rId10"/>
    <p:sldId id="282" r:id="rId11"/>
    <p:sldId id="284" r:id="rId12"/>
    <p:sldId id="283" r:id="rId13"/>
    <p:sldId id="285" r:id="rId14"/>
    <p:sldId id="286" r:id="rId15"/>
    <p:sldId id="287" r:id="rId16"/>
    <p:sldId id="288" r:id="rId17"/>
    <p:sldId id="289" r:id="rId18"/>
  </p:sldIdLst>
  <p:sldSz cx="12192000" cy="6858000"/>
  <p:notesSz cx="9144000" cy="6858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5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sz="quarter" idx="1"/>
          </p:nvPr>
        </p:nvSpPr>
        <p:spPr>
          <a:xfrm>
            <a:off x="5179484" y="0"/>
            <a:ext cx="3962400" cy="344091"/>
          </a:xfrm>
          <a:prstGeom prst="rect">
            <a:avLst/>
          </a:prstGeom>
        </p:spPr>
        <p:txBody>
          <a:bodyPr vert="horz" lIns="91440" tIns="45720" rIns="91440" bIns="45720" rtlCol="0"/>
          <a:lstStyle>
            <a:lvl1pPr algn="r">
              <a:defRPr sz="1200"/>
            </a:lvl1pPr>
          </a:lstStyle>
          <a:p>
            <a:fld id="{1E1829E1-7B2E-471A-9354-3F94C1B17216}" type="datetimeFigureOut">
              <a:rPr lang="ru-RU" smtClean="0"/>
              <a:t>23.07.2019</a:t>
            </a:fld>
            <a:endParaRPr lang="ru-RU"/>
          </a:p>
        </p:txBody>
      </p:sp>
      <p:sp>
        <p:nvSpPr>
          <p:cNvPr id="4" name="Нижний колонтитул 3"/>
          <p:cNvSpPr>
            <a:spLocks noGrp="1"/>
          </p:cNvSpPr>
          <p:nvPr>
            <p:ph type="ftr" sz="quarter" idx="2"/>
          </p:nvPr>
        </p:nvSpPr>
        <p:spPr>
          <a:xfrm>
            <a:off x="0" y="6513910"/>
            <a:ext cx="3962400" cy="344090"/>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p:cNvSpPr>
            <a:spLocks noGrp="1"/>
          </p:cNvSpPr>
          <p:nvPr>
            <p:ph type="sldNum" sz="quarter" idx="3"/>
          </p:nvPr>
        </p:nvSpPr>
        <p:spPr>
          <a:xfrm>
            <a:off x="5179484" y="6513910"/>
            <a:ext cx="3962400" cy="344090"/>
          </a:xfrm>
          <a:prstGeom prst="rect">
            <a:avLst/>
          </a:prstGeom>
        </p:spPr>
        <p:txBody>
          <a:bodyPr vert="horz" lIns="91440" tIns="45720" rIns="91440" bIns="45720" rtlCol="0" anchor="b"/>
          <a:lstStyle>
            <a:lvl1pPr algn="r">
              <a:defRPr sz="1200"/>
            </a:lvl1pPr>
          </a:lstStyle>
          <a:p>
            <a:fld id="{43ECE747-EE32-432C-8589-7026B65D41D5}" type="slidenum">
              <a:rPr lang="ru-RU" smtClean="0"/>
              <a:t>‹#›</a:t>
            </a:fld>
            <a:endParaRPr lang="ru-RU"/>
          </a:p>
        </p:txBody>
      </p:sp>
    </p:spTree>
    <p:extLst>
      <p:ext uri="{BB962C8B-B14F-4D97-AF65-F5344CB8AC3E}">
        <p14:creationId xmlns:p14="http://schemas.microsoft.com/office/powerpoint/2010/main" val="508418734"/>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ru-RU" smtClean="0"/>
              <a:t>Образец заголовка</a:t>
            </a:r>
            <a:endParaRPr lang="en-US" dirty="0"/>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00CFC262-C45B-4956-982D-2F4263994030}" type="datetimeFigureOut">
              <a:rPr lang="ru-RU" smtClean="0"/>
              <a:pPr/>
              <a:t>23.07.2019</a:t>
            </a:fld>
            <a:endParaRPr lang="ru-RU"/>
          </a:p>
        </p:txBody>
      </p:sp>
      <p:sp>
        <p:nvSpPr>
          <p:cNvPr id="5" name="Footer Placeholder 4"/>
          <p:cNvSpPr>
            <a:spLocks noGrp="1"/>
          </p:cNvSpPr>
          <p:nvPr>
            <p:ph type="ftr" sz="quarter" idx="11"/>
          </p:nvPr>
        </p:nvSpPr>
        <p:spPr>
          <a:xfrm>
            <a:off x="5332412" y="5883275"/>
            <a:ext cx="4324044" cy="365125"/>
          </a:xfrm>
        </p:spPr>
        <p:txBody>
          <a:bodyPr/>
          <a:lstStyle/>
          <a:p>
            <a:endParaRPr lang="ru-RU"/>
          </a:p>
        </p:txBody>
      </p:sp>
      <p:sp>
        <p:nvSpPr>
          <p:cNvPr id="6" name="Slide Number Placeholder 5"/>
          <p:cNvSpPr>
            <a:spLocks noGrp="1"/>
          </p:cNvSpPr>
          <p:nvPr>
            <p:ph type="sldNum" sz="quarter" idx="12"/>
          </p:nvPr>
        </p:nvSpPr>
        <p:spPr/>
        <p:txBody>
          <a:bodyPr/>
          <a:lstStyle/>
          <a:p>
            <a:fld id="{5FC43530-1B28-48FC-BD88-81AE4C600298}" type="slidenum">
              <a:rPr lang="ru-RU" smtClean="0"/>
              <a:pPr/>
              <a:t>‹#›</a:t>
            </a:fld>
            <a:endParaRPr lang="ru-RU"/>
          </a:p>
        </p:txBody>
      </p:sp>
    </p:spTree>
    <p:extLst>
      <p:ext uri="{BB962C8B-B14F-4D97-AF65-F5344CB8AC3E}">
        <p14:creationId xmlns:p14="http://schemas.microsoft.com/office/powerpoint/2010/main" val="14417747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00CFC262-C45B-4956-982D-2F4263994030}" type="datetimeFigureOut">
              <a:rPr lang="ru-RU" smtClean="0"/>
              <a:pPr/>
              <a:t>23.07.2019</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FC43530-1B28-48FC-BD88-81AE4C600298}" type="slidenum">
              <a:rPr lang="ru-RU" smtClean="0"/>
              <a:pPr/>
              <a:t>‹#›</a:t>
            </a:fld>
            <a:endParaRPr lang="ru-RU"/>
          </a:p>
        </p:txBody>
      </p:sp>
    </p:spTree>
    <p:extLst>
      <p:ext uri="{BB962C8B-B14F-4D97-AF65-F5344CB8AC3E}">
        <p14:creationId xmlns:p14="http://schemas.microsoft.com/office/powerpoint/2010/main" val="41893581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00CFC262-C45B-4956-982D-2F4263994030}" type="datetimeFigureOut">
              <a:rPr lang="ru-RU" smtClean="0"/>
              <a:pPr/>
              <a:t>23.07.2019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FC43530-1B28-48FC-BD88-81AE4C600298}" type="slidenum">
              <a:rPr lang="ru-RU" smtClean="0"/>
              <a:pPr/>
              <a:t>‹#›</a:t>
            </a:fld>
            <a:endParaRPr lang="ru-RU"/>
          </a:p>
        </p:txBody>
      </p:sp>
    </p:spTree>
    <p:extLst>
      <p:ext uri="{BB962C8B-B14F-4D97-AF65-F5344CB8AC3E}">
        <p14:creationId xmlns:p14="http://schemas.microsoft.com/office/powerpoint/2010/main" val="21122883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ru-RU" smtClean="0"/>
              <a:t>Образец заголовка</a:t>
            </a:r>
            <a:endParaRPr lang="en-US" dirty="0"/>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00CFC262-C45B-4956-982D-2F4263994030}" type="datetimeFigureOut">
              <a:rPr lang="ru-RU" smtClean="0"/>
              <a:pPr/>
              <a:t>23.07.2019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FC43530-1B28-48FC-BD88-81AE4C600298}" type="slidenum">
              <a:rPr lang="ru-RU" smtClean="0"/>
              <a:pPr/>
              <a:t>‹#›</a:t>
            </a:fld>
            <a:endParaRPr lang="ru-RU"/>
          </a:p>
        </p:txBody>
      </p:sp>
    </p:spTree>
    <p:extLst>
      <p:ext uri="{BB962C8B-B14F-4D97-AF65-F5344CB8AC3E}">
        <p14:creationId xmlns:p14="http://schemas.microsoft.com/office/powerpoint/2010/main" val="23488116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00CFC262-C45B-4956-982D-2F4263994030}" type="datetimeFigureOut">
              <a:rPr lang="ru-RU" smtClean="0"/>
              <a:pPr/>
              <a:t>23.07.2019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FC43530-1B28-48FC-BD88-81AE4C600298}" type="slidenum">
              <a:rPr lang="ru-RU" smtClean="0"/>
              <a:pPr/>
              <a:t>‹#›</a:t>
            </a:fld>
            <a:endParaRPr lang="ru-RU"/>
          </a:p>
        </p:txBody>
      </p:sp>
    </p:spTree>
    <p:extLst>
      <p:ext uri="{BB962C8B-B14F-4D97-AF65-F5344CB8AC3E}">
        <p14:creationId xmlns:p14="http://schemas.microsoft.com/office/powerpoint/2010/main" val="6868153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ru-RU" smtClean="0"/>
              <a:t>Образец заголовка</a:t>
            </a:r>
            <a:endParaRPr lang="en-US" dirty="0"/>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ru-RU" smtClean="0"/>
              <a:t>Образец текста</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00CFC262-C45B-4956-982D-2F4263994030}" type="datetimeFigureOut">
              <a:rPr lang="ru-RU" smtClean="0"/>
              <a:pPr/>
              <a:t>23.07.2019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FC43530-1B28-48FC-BD88-81AE4C600298}" type="slidenum">
              <a:rPr lang="ru-RU" smtClean="0"/>
              <a:pPr/>
              <a:t>‹#›</a:t>
            </a:fld>
            <a:endParaRPr lang="ru-RU"/>
          </a:p>
        </p:txBody>
      </p:sp>
    </p:spTree>
    <p:extLst>
      <p:ext uri="{BB962C8B-B14F-4D97-AF65-F5344CB8AC3E}">
        <p14:creationId xmlns:p14="http://schemas.microsoft.com/office/powerpoint/2010/main" val="15613988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ru-RU" smtClean="0"/>
              <a:t>Образец заголовка</a:t>
            </a:r>
            <a:endParaRPr lang="en-US" dirty="0"/>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ru-RU" smtClean="0"/>
              <a:t>Образец текста</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00CFC262-C45B-4956-982D-2F4263994030}" type="datetimeFigureOut">
              <a:rPr lang="ru-RU" smtClean="0"/>
              <a:pPr/>
              <a:t>23.07.2019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FC43530-1B28-48FC-BD88-81AE4C600298}" type="slidenum">
              <a:rPr lang="ru-RU" smtClean="0"/>
              <a:pPr/>
              <a:t>‹#›</a:t>
            </a:fld>
            <a:endParaRPr lang="ru-RU"/>
          </a:p>
        </p:txBody>
      </p:sp>
    </p:spTree>
    <p:extLst>
      <p:ext uri="{BB962C8B-B14F-4D97-AF65-F5344CB8AC3E}">
        <p14:creationId xmlns:p14="http://schemas.microsoft.com/office/powerpoint/2010/main" val="40537172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00CFC262-C45B-4956-982D-2F4263994030}" type="datetimeFigureOut">
              <a:rPr lang="ru-RU" smtClean="0"/>
              <a:pPr/>
              <a:t>23.07.2019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FC43530-1B28-48FC-BD88-81AE4C600298}" type="slidenum">
              <a:rPr lang="ru-RU" smtClean="0"/>
              <a:pPr/>
              <a:t>‹#›</a:t>
            </a:fld>
            <a:endParaRPr lang="ru-RU"/>
          </a:p>
        </p:txBody>
      </p:sp>
    </p:spTree>
    <p:extLst>
      <p:ext uri="{BB962C8B-B14F-4D97-AF65-F5344CB8AC3E}">
        <p14:creationId xmlns:p14="http://schemas.microsoft.com/office/powerpoint/2010/main" val="22716450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00CFC262-C45B-4956-982D-2F4263994030}" type="datetimeFigureOut">
              <a:rPr lang="ru-RU" smtClean="0"/>
              <a:pPr/>
              <a:t>23.07.2019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FC43530-1B28-48FC-BD88-81AE4C600298}" type="slidenum">
              <a:rPr lang="ru-RU" smtClean="0"/>
              <a:pPr/>
              <a:t>‹#›</a:t>
            </a:fld>
            <a:endParaRPr lang="ru-RU"/>
          </a:p>
        </p:txBody>
      </p:sp>
    </p:spTree>
    <p:extLst>
      <p:ext uri="{BB962C8B-B14F-4D97-AF65-F5344CB8AC3E}">
        <p14:creationId xmlns:p14="http://schemas.microsoft.com/office/powerpoint/2010/main" val="2692504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nchor="ct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00CFC262-C45B-4956-982D-2F4263994030}" type="datetimeFigureOut">
              <a:rPr lang="ru-RU" smtClean="0"/>
              <a:pPr/>
              <a:t>23.07.2019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a:xfrm>
            <a:off x="10951856" y="5867131"/>
            <a:ext cx="551167" cy="365125"/>
          </a:xfrm>
        </p:spPr>
        <p:txBody>
          <a:bodyPr/>
          <a:lstStyle/>
          <a:p>
            <a:fld id="{5FC43530-1B28-48FC-BD88-81AE4C600298}" type="slidenum">
              <a:rPr lang="ru-RU" smtClean="0"/>
              <a:pPr/>
              <a:t>‹#›</a:t>
            </a:fld>
            <a:endParaRPr lang="ru-RU"/>
          </a:p>
        </p:txBody>
      </p:sp>
    </p:spTree>
    <p:extLst>
      <p:ext uri="{BB962C8B-B14F-4D97-AF65-F5344CB8AC3E}">
        <p14:creationId xmlns:p14="http://schemas.microsoft.com/office/powerpoint/2010/main" val="9211298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00CFC262-C45B-4956-982D-2F4263994030}" type="datetimeFigureOut">
              <a:rPr lang="ru-RU" smtClean="0"/>
              <a:pPr/>
              <a:t>23.07.2019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FC43530-1B28-48FC-BD88-81AE4C600298}" type="slidenum">
              <a:rPr lang="ru-RU" smtClean="0"/>
              <a:pPr/>
              <a:t>‹#›</a:t>
            </a:fld>
            <a:endParaRPr lang="ru-RU"/>
          </a:p>
        </p:txBody>
      </p:sp>
    </p:spTree>
    <p:extLst>
      <p:ext uri="{BB962C8B-B14F-4D97-AF65-F5344CB8AC3E}">
        <p14:creationId xmlns:p14="http://schemas.microsoft.com/office/powerpoint/2010/main" val="40792250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484312" y="2666999"/>
            <a:ext cx="4895055"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607967" y="2667000"/>
            <a:ext cx="4895056"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00CFC262-C45B-4956-982D-2F4263994030}" type="datetimeFigureOut">
              <a:rPr lang="ru-RU" smtClean="0"/>
              <a:pPr/>
              <a:t>23.07.2019</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FC43530-1B28-48FC-BD88-81AE4C600298}" type="slidenum">
              <a:rPr lang="ru-RU" smtClean="0"/>
              <a:pPr/>
              <a:t>‹#›</a:t>
            </a:fld>
            <a:endParaRPr lang="ru-RU"/>
          </a:p>
        </p:txBody>
      </p:sp>
    </p:spTree>
    <p:extLst>
      <p:ext uri="{BB962C8B-B14F-4D97-AF65-F5344CB8AC3E}">
        <p14:creationId xmlns:p14="http://schemas.microsoft.com/office/powerpoint/2010/main" val="29720374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484311"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00CFC262-C45B-4956-982D-2F4263994030}" type="datetimeFigureOut">
              <a:rPr lang="ru-RU" smtClean="0"/>
              <a:pPr/>
              <a:t>23.07.2019</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5FC43530-1B28-48FC-BD88-81AE4C600298}" type="slidenum">
              <a:rPr lang="ru-RU" smtClean="0"/>
              <a:pPr/>
              <a:t>‹#›</a:t>
            </a:fld>
            <a:endParaRPr lang="ru-RU"/>
          </a:p>
        </p:txBody>
      </p:sp>
    </p:spTree>
    <p:extLst>
      <p:ext uri="{BB962C8B-B14F-4D97-AF65-F5344CB8AC3E}">
        <p14:creationId xmlns:p14="http://schemas.microsoft.com/office/powerpoint/2010/main" val="32708244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00CFC262-C45B-4956-982D-2F4263994030}" type="datetimeFigureOut">
              <a:rPr lang="ru-RU" smtClean="0"/>
              <a:pPr/>
              <a:t>23.07.2019</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5FC43530-1B28-48FC-BD88-81AE4C600298}" type="slidenum">
              <a:rPr lang="ru-RU" smtClean="0"/>
              <a:pPr/>
              <a:t>‹#›</a:t>
            </a:fld>
            <a:endParaRPr lang="ru-RU"/>
          </a:p>
        </p:txBody>
      </p:sp>
    </p:spTree>
    <p:extLst>
      <p:ext uri="{BB962C8B-B14F-4D97-AF65-F5344CB8AC3E}">
        <p14:creationId xmlns:p14="http://schemas.microsoft.com/office/powerpoint/2010/main" val="2497634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0CFC262-C45B-4956-982D-2F4263994030}" type="datetimeFigureOut">
              <a:rPr lang="ru-RU" smtClean="0"/>
              <a:pPr/>
              <a:t>23.07.2019</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5FC43530-1B28-48FC-BD88-81AE4C600298}" type="slidenum">
              <a:rPr lang="ru-RU" smtClean="0"/>
              <a:pPr/>
              <a:t>‹#›</a:t>
            </a:fld>
            <a:endParaRPr lang="ru-RU"/>
          </a:p>
        </p:txBody>
      </p:sp>
    </p:spTree>
    <p:extLst>
      <p:ext uri="{BB962C8B-B14F-4D97-AF65-F5344CB8AC3E}">
        <p14:creationId xmlns:p14="http://schemas.microsoft.com/office/powerpoint/2010/main" val="28064028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ru-RU" smtClean="0"/>
              <a:t>Образец заголовка</a:t>
            </a:r>
            <a:endParaRPr lang="en-US" dirty="0"/>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00CFC262-C45B-4956-982D-2F4263994030}" type="datetimeFigureOut">
              <a:rPr lang="ru-RU" smtClean="0"/>
              <a:pPr/>
              <a:t>23.07.2019</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FC43530-1B28-48FC-BD88-81AE4C600298}" type="slidenum">
              <a:rPr lang="ru-RU" smtClean="0"/>
              <a:pPr/>
              <a:t>‹#›</a:t>
            </a:fld>
            <a:endParaRPr lang="ru-RU"/>
          </a:p>
        </p:txBody>
      </p:sp>
    </p:spTree>
    <p:extLst>
      <p:ext uri="{BB962C8B-B14F-4D97-AF65-F5344CB8AC3E}">
        <p14:creationId xmlns:p14="http://schemas.microsoft.com/office/powerpoint/2010/main" val="42101486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ru-RU" smtClean="0"/>
              <a:t>Образец заголовка</a:t>
            </a:r>
            <a:endParaRPr lang="en-US" dirty="0"/>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00CFC262-C45B-4956-982D-2F4263994030}" type="datetimeFigureOut">
              <a:rPr lang="ru-RU" smtClean="0"/>
              <a:pPr/>
              <a:t>23.07.2019</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FC43530-1B28-48FC-BD88-81AE4C600298}" type="slidenum">
              <a:rPr lang="ru-RU" smtClean="0"/>
              <a:pPr/>
              <a:t>‹#›</a:t>
            </a:fld>
            <a:endParaRPr lang="ru-RU"/>
          </a:p>
        </p:txBody>
      </p:sp>
    </p:spTree>
    <p:extLst>
      <p:ext uri="{BB962C8B-B14F-4D97-AF65-F5344CB8AC3E}">
        <p14:creationId xmlns:p14="http://schemas.microsoft.com/office/powerpoint/2010/main" val="28596164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00CFC262-C45B-4956-982D-2F4263994030}" type="datetimeFigureOut">
              <a:rPr lang="ru-RU" smtClean="0"/>
              <a:pPr/>
              <a:t>23.07.2019</a:t>
            </a:fld>
            <a:endParaRPr lang="ru-RU"/>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ru-RU"/>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5FC43530-1B28-48FC-BD88-81AE4C600298}" type="slidenum">
              <a:rPr lang="ru-RU" smtClean="0"/>
              <a:pPr/>
              <a:t>‹#›</a:t>
            </a:fld>
            <a:endParaRPr lang="ru-RU"/>
          </a:p>
        </p:txBody>
      </p:sp>
    </p:spTree>
    <p:extLst>
      <p:ext uri="{BB962C8B-B14F-4D97-AF65-F5344CB8AC3E}">
        <p14:creationId xmlns:p14="http://schemas.microsoft.com/office/powerpoint/2010/main" val="4085589691"/>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 id="2147483757" r:id="rId12"/>
    <p:sldLayoutId id="2147483758" r:id="rId13"/>
    <p:sldLayoutId id="2147483759" r:id="rId14"/>
    <p:sldLayoutId id="2147483760" r:id="rId15"/>
    <p:sldLayoutId id="2147483761" r:id="rId16"/>
    <p:sldLayoutId id="2147483762" r:id="rId17"/>
  </p:sldLayoutIdLst>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84311" y="330199"/>
            <a:ext cx="10018713" cy="6109237"/>
          </a:xfrm>
        </p:spPr>
        <p:txBody>
          <a:bodyPr>
            <a:normAutofit fontScale="90000"/>
          </a:bodyPr>
          <a:lstStyle/>
          <a:p>
            <a:r>
              <a:rPr lang="ru-RU" b="1" dirty="0" smtClean="0">
                <a:latin typeface="Times New Roman" pitchFamily="18" charset="0"/>
                <a:cs typeface="Times New Roman" pitchFamily="18" charset="0"/>
              </a:rPr>
              <a:t/>
            </a:r>
            <a:br>
              <a:rPr lang="ru-RU" b="1" dirty="0" smtClean="0">
                <a:latin typeface="Times New Roman" pitchFamily="18" charset="0"/>
                <a:cs typeface="Times New Roman" pitchFamily="18" charset="0"/>
              </a:rPr>
            </a:br>
            <a:r>
              <a:rPr lang="ru-RU" b="1" dirty="0" smtClean="0">
                <a:latin typeface="Times New Roman" pitchFamily="18" charset="0"/>
                <a:cs typeface="Times New Roman" pitchFamily="18" charset="0"/>
              </a:rPr>
              <a:t>Тема: «Нарушение общих правил конкуренции установленных Договором о ЕАЭС»</a:t>
            </a:r>
            <a:br>
              <a:rPr lang="ru-RU" b="1" dirty="0" smtClean="0">
                <a:latin typeface="Times New Roman" pitchFamily="18" charset="0"/>
                <a:cs typeface="Times New Roman" pitchFamily="18" charset="0"/>
              </a:rPr>
            </a:br>
            <a:r>
              <a:rPr lang="ru-RU" b="1" dirty="0">
                <a:latin typeface="Times New Roman" pitchFamily="18" charset="0"/>
                <a:cs typeface="Times New Roman" pitchFamily="18" charset="0"/>
              </a:rPr>
              <a:t/>
            </a:r>
            <a:br>
              <a:rPr lang="ru-RU" b="1" dirty="0">
                <a:latin typeface="Times New Roman" pitchFamily="18" charset="0"/>
                <a:cs typeface="Times New Roman" pitchFamily="18" charset="0"/>
              </a:rPr>
            </a:br>
            <a:r>
              <a:rPr lang="ru-RU" b="1" dirty="0" smtClean="0">
                <a:latin typeface="Times New Roman" pitchFamily="18" charset="0"/>
                <a:cs typeface="Times New Roman" pitchFamily="18" charset="0"/>
              </a:rPr>
              <a:t/>
            </a:r>
            <a:br>
              <a:rPr lang="ru-RU" b="1" dirty="0" smtClean="0">
                <a:latin typeface="Times New Roman" pitchFamily="18" charset="0"/>
                <a:cs typeface="Times New Roman" pitchFamily="18" charset="0"/>
              </a:rPr>
            </a:br>
            <a:r>
              <a:rPr lang="ru-RU" b="1" dirty="0" smtClean="0">
                <a:latin typeface="Times New Roman" pitchFamily="18" charset="0"/>
                <a:cs typeface="Times New Roman" pitchFamily="18" charset="0"/>
              </a:rPr>
              <a:t/>
            </a:r>
            <a:br>
              <a:rPr lang="ru-RU" b="1" dirty="0" smtClean="0">
                <a:latin typeface="Times New Roman" pitchFamily="18" charset="0"/>
                <a:cs typeface="Times New Roman" pitchFamily="18" charset="0"/>
              </a:rPr>
            </a:br>
            <a:r>
              <a:rPr lang="ru-RU" b="1" dirty="0" smtClean="0">
                <a:latin typeface="Times New Roman" pitchFamily="18" charset="0"/>
                <a:cs typeface="Times New Roman" pitchFamily="18" charset="0"/>
              </a:rPr>
              <a:t/>
            </a:r>
            <a:br>
              <a:rPr lang="ru-RU" b="1" dirty="0" smtClean="0">
                <a:latin typeface="Times New Roman" pitchFamily="18" charset="0"/>
                <a:cs typeface="Times New Roman" pitchFamily="18" charset="0"/>
              </a:rPr>
            </a:br>
            <a:r>
              <a:rPr lang="ru-RU" sz="2700" dirty="0" smtClean="0">
                <a:effectLst>
                  <a:outerShdw blurRad="38100" dist="38100" dir="2700000" algn="tl">
                    <a:srgbClr val="000000">
                      <a:alpha val="43137"/>
                    </a:srgbClr>
                  </a:outerShdw>
                </a:effectLst>
                <a:latin typeface="Times New Roman" pitchFamily="18" charset="0"/>
                <a:cs typeface="Times New Roman" pitchFamily="18" charset="0"/>
              </a:rPr>
              <a:t>Государственное </a:t>
            </a:r>
            <a:r>
              <a:rPr lang="ru-RU" sz="2700" dirty="0">
                <a:effectLst>
                  <a:outerShdw blurRad="38100" dist="38100" dir="2700000" algn="tl">
                    <a:srgbClr val="000000">
                      <a:alpha val="43137"/>
                    </a:srgbClr>
                  </a:outerShdw>
                </a:effectLst>
                <a:latin typeface="Times New Roman" pitchFamily="18" charset="0"/>
                <a:cs typeface="Times New Roman" pitchFamily="18" charset="0"/>
              </a:rPr>
              <a:t>агентство антимонопольного регулирования при Правительстве Кыргызской </a:t>
            </a:r>
            <a:r>
              <a:rPr lang="ru-RU" sz="2700" dirty="0" smtClean="0">
                <a:effectLst>
                  <a:outerShdw blurRad="38100" dist="38100" dir="2700000" algn="tl">
                    <a:srgbClr val="000000">
                      <a:alpha val="43137"/>
                    </a:srgbClr>
                  </a:outerShdw>
                </a:effectLst>
                <a:latin typeface="Times New Roman" pitchFamily="18" charset="0"/>
                <a:cs typeface="Times New Roman" pitchFamily="18" charset="0"/>
              </a:rPr>
              <a:t>Республики </a:t>
            </a:r>
            <a:br>
              <a:rPr lang="ru-RU" sz="2700" dirty="0" smtClean="0">
                <a:effectLst>
                  <a:outerShdw blurRad="38100" dist="38100" dir="2700000" algn="tl">
                    <a:srgbClr val="000000">
                      <a:alpha val="43137"/>
                    </a:srgbClr>
                  </a:outerShdw>
                </a:effectLst>
                <a:latin typeface="Times New Roman" pitchFamily="18" charset="0"/>
                <a:cs typeface="Times New Roman" pitchFamily="18" charset="0"/>
              </a:rPr>
            </a:br>
            <a:r>
              <a:rPr lang="ru-RU" sz="2700" smtClean="0">
                <a:effectLst>
                  <a:outerShdw blurRad="38100" dist="38100" dir="2700000" algn="tl">
                    <a:srgbClr val="000000">
                      <a:alpha val="43137"/>
                    </a:srgbClr>
                  </a:outerShdw>
                </a:effectLst>
                <a:latin typeface="Times New Roman" pitchFamily="18" charset="0"/>
                <a:cs typeface="Times New Roman" pitchFamily="18" charset="0"/>
              </a:rPr>
              <a:t/>
            </a:r>
            <a:br>
              <a:rPr lang="ru-RU" sz="2700" smtClean="0">
                <a:effectLst>
                  <a:outerShdw blurRad="38100" dist="38100" dir="2700000" algn="tl">
                    <a:srgbClr val="000000">
                      <a:alpha val="43137"/>
                    </a:srgbClr>
                  </a:outerShdw>
                </a:effectLst>
                <a:latin typeface="Times New Roman" pitchFamily="18" charset="0"/>
                <a:cs typeface="Times New Roman" pitchFamily="18" charset="0"/>
              </a:rPr>
            </a:br>
            <a:r>
              <a:rPr lang="ru-RU" sz="2200" dirty="0">
                <a:effectLst>
                  <a:outerShdw blurRad="38100" dist="38100" dir="2700000" algn="tl">
                    <a:srgbClr val="000000">
                      <a:alpha val="43137"/>
                    </a:srgbClr>
                  </a:outerShdw>
                </a:effectLst>
                <a:latin typeface="Times New Roman" pitchFamily="18" charset="0"/>
                <a:cs typeface="Times New Roman" pitchFamily="18" charset="0"/>
              </a:rPr>
              <a:t/>
            </a:r>
            <a:br>
              <a:rPr lang="ru-RU" sz="2200" dirty="0">
                <a:effectLst>
                  <a:outerShdw blurRad="38100" dist="38100" dir="2700000" algn="tl">
                    <a:srgbClr val="000000">
                      <a:alpha val="43137"/>
                    </a:srgbClr>
                  </a:outerShdw>
                </a:effectLst>
                <a:latin typeface="Times New Roman" pitchFamily="18" charset="0"/>
                <a:cs typeface="Times New Roman" pitchFamily="18" charset="0"/>
              </a:rPr>
            </a:br>
            <a:endParaRPr lang="ru-RU" sz="2200" b="1" dirty="0">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5446413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84311" y="685800"/>
            <a:ext cx="10018713" cy="6075608"/>
          </a:xfrm>
        </p:spPr>
        <p:txBody>
          <a:bodyPr>
            <a:normAutofit/>
          </a:bodyPr>
          <a:lstStyle/>
          <a:p>
            <a:r>
              <a:rPr lang="ru-RU" sz="3600" b="1" dirty="0">
                <a:latin typeface="Times New Roman" panose="02020603050405020304" pitchFamily="18" charset="0"/>
                <a:cs typeface="Times New Roman" panose="02020603050405020304" pitchFamily="18" charset="0"/>
              </a:rPr>
              <a:t>Порядок рассмотрения дел</a:t>
            </a:r>
            <a:br>
              <a:rPr lang="ru-RU" sz="3600" b="1" dirty="0">
                <a:latin typeface="Times New Roman" panose="02020603050405020304" pitchFamily="18" charset="0"/>
                <a:cs typeface="Times New Roman" panose="02020603050405020304" pitchFamily="18" charset="0"/>
              </a:rPr>
            </a:br>
            <a:r>
              <a:rPr lang="ru-RU" sz="3600" b="1" dirty="0">
                <a:latin typeface="Times New Roman" panose="02020603050405020304" pitchFamily="18" charset="0"/>
                <a:cs typeface="Times New Roman" panose="02020603050405020304" pitchFamily="18" charset="0"/>
              </a:rPr>
              <a:t>о нарушении правил </a:t>
            </a:r>
            <a:r>
              <a:rPr lang="ru-RU" sz="3600" b="1" dirty="0" smtClean="0">
                <a:latin typeface="Times New Roman" panose="02020603050405020304" pitchFamily="18" charset="0"/>
                <a:cs typeface="Times New Roman" panose="02020603050405020304" pitchFamily="18" charset="0"/>
              </a:rPr>
              <a:t>конкуренции</a:t>
            </a:r>
            <a:br>
              <a:rPr lang="ru-RU" sz="3600" b="1" dirty="0" smtClean="0">
                <a:latin typeface="Times New Roman" panose="02020603050405020304" pitchFamily="18" charset="0"/>
                <a:cs typeface="Times New Roman" panose="02020603050405020304" pitchFamily="18" charset="0"/>
              </a:rPr>
            </a:br>
            <a:r>
              <a:rPr lang="ru-RU" sz="2400" b="1" dirty="0">
                <a:latin typeface="Times New Roman" panose="02020603050405020304" pitchFamily="18" charset="0"/>
                <a:cs typeface="Times New Roman" panose="02020603050405020304" pitchFamily="18" charset="0"/>
              </a:rPr>
              <a:t>(</a:t>
            </a:r>
            <a:r>
              <a:rPr lang="ru-RU" sz="2400" b="1" dirty="0" smtClean="0">
                <a:latin typeface="Times New Roman" panose="02020603050405020304" pitchFamily="18" charset="0"/>
                <a:cs typeface="Times New Roman" panose="02020603050405020304" pitchFamily="18" charset="0"/>
              </a:rPr>
              <a:t>РЕШЕНИЕ </a:t>
            </a:r>
            <a:r>
              <a:rPr lang="ru-RU" sz="2400" b="1" dirty="0">
                <a:latin typeface="Times New Roman" panose="02020603050405020304" pitchFamily="18" charset="0"/>
                <a:cs typeface="Times New Roman" panose="02020603050405020304" pitchFamily="18" charset="0"/>
              </a:rPr>
              <a:t>от 23 ноября 2012 г. № </a:t>
            </a:r>
            <a:r>
              <a:rPr lang="ru-RU" sz="2400" b="1" dirty="0" smtClean="0">
                <a:latin typeface="Times New Roman" panose="02020603050405020304" pitchFamily="18" charset="0"/>
                <a:cs typeface="Times New Roman" panose="02020603050405020304" pitchFamily="18" charset="0"/>
              </a:rPr>
              <a:t>99)</a:t>
            </a:r>
            <a:r>
              <a:rPr lang="ru-RU" sz="2400" b="1" dirty="0">
                <a:latin typeface="Times New Roman" panose="02020603050405020304" pitchFamily="18" charset="0"/>
                <a:cs typeface="Times New Roman" panose="02020603050405020304" pitchFamily="18" charset="0"/>
              </a:rPr>
              <a:t/>
            </a:r>
            <a:br>
              <a:rPr lang="ru-RU" sz="2400" b="1" dirty="0">
                <a:latin typeface="Times New Roman" panose="02020603050405020304" pitchFamily="18" charset="0"/>
                <a:cs typeface="Times New Roman" panose="02020603050405020304" pitchFamily="18" charset="0"/>
              </a:rPr>
            </a:br>
            <a:r>
              <a:rPr lang="ru-RU" sz="2700" dirty="0">
                <a:latin typeface="Times New Roman" panose="02020603050405020304" pitchFamily="18" charset="0"/>
                <a:cs typeface="Times New Roman" panose="02020603050405020304" pitchFamily="18" charset="0"/>
              </a:rPr>
              <a:t>Дело о нарушении общих правил конкуренции на трансграничных рынках </a:t>
            </a:r>
            <a:r>
              <a:rPr lang="ru-RU" sz="2700" dirty="0" smtClean="0">
                <a:latin typeface="Times New Roman" panose="02020603050405020304" pitchFamily="18" charset="0"/>
                <a:cs typeface="Times New Roman" panose="02020603050405020304" pitchFamily="18" charset="0"/>
              </a:rPr>
              <a:t> </a:t>
            </a:r>
            <a:r>
              <a:rPr lang="ru-RU" sz="2700" dirty="0">
                <a:latin typeface="Times New Roman" panose="02020603050405020304" pitchFamily="18" charset="0"/>
                <a:cs typeface="Times New Roman" panose="02020603050405020304" pitchFamily="18" charset="0"/>
              </a:rPr>
              <a:t>возбуждается и рассматривается при наличии признаков нарушения общих правил конкуренции на трансграничных рынках на </a:t>
            </a:r>
            <a:r>
              <a:rPr lang="ru-RU" sz="2700" b="1" dirty="0">
                <a:latin typeface="Times New Roman" panose="02020603050405020304" pitchFamily="18" charset="0"/>
                <a:cs typeface="Times New Roman" panose="02020603050405020304" pitchFamily="18" charset="0"/>
              </a:rPr>
              <a:t>основании определения о возбуждении и рассмотрении дела, </a:t>
            </a:r>
            <a:r>
              <a:rPr lang="ru-RU" sz="2700" dirty="0">
                <a:latin typeface="Times New Roman" panose="02020603050405020304" pitchFamily="18" charset="0"/>
                <a:cs typeface="Times New Roman" panose="02020603050405020304" pitchFamily="18" charset="0"/>
              </a:rPr>
              <a:t>принимаемого по итогам проведения расследования о нарушении общих правил конкуренции на трансграничных рынках в соответствии с Порядком проведения расследования нарушений общих правил конкуренции на трансграничных рынках, утвержденным Решением Совета Евразийской экономической комиссии от 23 ноября 2012 г. № 98</a:t>
            </a:r>
          </a:p>
        </p:txBody>
      </p:sp>
    </p:spTree>
    <p:extLst>
      <p:ext uri="{BB962C8B-B14F-4D97-AF65-F5344CB8AC3E}">
        <p14:creationId xmlns:p14="http://schemas.microsoft.com/office/powerpoint/2010/main" val="27936952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558344" y="335846"/>
            <a:ext cx="10419007" cy="6186309"/>
          </a:xfrm>
          <a:prstGeom prst="rect">
            <a:avLst/>
          </a:prstGeom>
        </p:spPr>
        <p:txBody>
          <a:bodyPr wrap="square">
            <a:spAutoFit/>
          </a:bodyPr>
          <a:lstStyle/>
          <a:p>
            <a:pPr algn="just"/>
            <a:r>
              <a:rPr lang="ru-RU" sz="2200" b="1" dirty="0">
                <a:latin typeface="Times New Roman" panose="02020603050405020304" pitchFamily="18" charset="0"/>
                <a:cs typeface="Times New Roman" panose="02020603050405020304" pitchFamily="18" charset="0"/>
              </a:rPr>
              <a:t>Заключение хозяйствующим субъектом (субъектом рынка) </a:t>
            </a:r>
            <a:r>
              <a:rPr lang="ru-RU" sz="2200" b="1" dirty="0" err="1">
                <a:latin typeface="Times New Roman" panose="02020603050405020304" pitchFamily="18" charset="0"/>
                <a:cs typeface="Times New Roman" panose="02020603050405020304" pitchFamily="18" charset="0"/>
              </a:rPr>
              <a:t>антиконкурентного</a:t>
            </a:r>
            <a:r>
              <a:rPr lang="ru-RU" sz="2200" b="1" dirty="0">
                <a:latin typeface="Times New Roman" panose="02020603050405020304" pitchFamily="18" charset="0"/>
                <a:cs typeface="Times New Roman" panose="02020603050405020304" pitchFamily="18" charset="0"/>
              </a:rPr>
              <a:t> соглашения, а равно участие в нем влечёт наложение </a:t>
            </a:r>
            <a:r>
              <a:rPr lang="ru-RU" sz="2200" b="1" dirty="0" smtClean="0">
                <a:latin typeface="Times New Roman" panose="02020603050405020304" pitchFamily="18" charset="0"/>
                <a:cs typeface="Times New Roman" panose="02020603050405020304" pitchFamily="18" charset="0"/>
              </a:rPr>
              <a:t>штрафа</a:t>
            </a:r>
          </a:p>
          <a:p>
            <a:pPr algn="just"/>
            <a:endParaRPr lang="ru-RU" sz="2200" b="1" dirty="0" smtClean="0">
              <a:latin typeface="Times New Roman" panose="02020603050405020304" pitchFamily="18" charset="0"/>
              <a:cs typeface="Times New Roman" panose="02020603050405020304" pitchFamily="18" charset="0"/>
            </a:endParaRPr>
          </a:p>
          <a:p>
            <a:pPr algn="just"/>
            <a:r>
              <a:rPr lang="ru-RU" sz="2200" dirty="0" smtClean="0">
                <a:latin typeface="Times New Roman" panose="02020603050405020304" pitchFamily="18" charset="0"/>
                <a:cs typeface="Times New Roman" panose="02020603050405020304" pitchFamily="18" charset="0"/>
              </a:rPr>
              <a:t> </a:t>
            </a:r>
            <a:r>
              <a:rPr lang="ru-RU" sz="2200" dirty="0">
                <a:latin typeface="Times New Roman" panose="02020603050405020304" pitchFamily="18" charset="0"/>
                <a:cs typeface="Times New Roman" panose="02020603050405020304" pitchFamily="18" charset="0"/>
              </a:rPr>
              <a:t>• на должностных лиц и индивидуальных </a:t>
            </a:r>
            <a:r>
              <a:rPr lang="ru-RU" sz="2200" dirty="0" smtClean="0">
                <a:latin typeface="Times New Roman" panose="02020603050405020304" pitchFamily="18" charset="0"/>
                <a:cs typeface="Times New Roman" panose="02020603050405020304" pitchFamily="18" charset="0"/>
              </a:rPr>
              <a:t>предпринимателей</a:t>
            </a:r>
            <a:r>
              <a:rPr lang="ru-RU" sz="2200" dirty="0">
                <a:latin typeface="Times New Roman" panose="02020603050405020304" pitchFamily="18" charset="0"/>
                <a:cs typeface="Times New Roman" panose="02020603050405020304" pitchFamily="18" charset="0"/>
              </a:rPr>
              <a:t>: от 20 000 до 150 000 российских </a:t>
            </a:r>
            <a:r>
              <a:rPr lang="ru-RU" sz="2200" dirty="0" smtClean="0">
                <a:latin typeface="Times New Roman" panose="02020603050405020304" pitchFamily="18" charset="0"/>
                <a:cs typeface="Times New Roman" panose="02020603050405020304" pitchFamily="18" charset="0"/>
              </a:rPr>
              <a:t>рублей</a:t>
            </a:r>
          </a:p>
          <a:p>
            <a:pPr algn="just"/>
            <a:endParaRPr lang="ru-RU" sz="2200" dirty="0" smtClean="0">
              <a:latin typeface="Times New Roman" panose="02020603050405020304" pitchFamily="18" charset="0"/>
              <a:cs typeface="Times New Roman" panose="02020603050405020304" pitchFamily="18" charset="0"/>
            </a:endParaRPr>
          </a:p>
          <a:p>
            <a:pPr algn="just"/>
            <a:r>
              <a:rPr lang="ru-RU" sz="2200" dirty="0" smtClean="0">
                <a:latin typeface="Times New Roman" panose="02020603050405020304" pitchFamily="18" charset="0"/>
                <a:cs typeface="Times New Roman" panose="02020603050405020304" pitchFamily="18" charset="0"/>
              </a:rPr>
              <a:t> </a:t>
            </a:r>
            <a:r>
              <a:rPr lang="ru-RU" sz="2200" dirty="0">
                <a:latin typeface="Times New Roman" panose="02020603050405020304" pitchFamily="18" charset="0"/>
                <a:cs typeface="Times New Roman" panose="02020603050405020304" pitchFamily="18" charset="0"/>
              </a:rPr>
              <a:t>• на юридических лиц: - в размере от 0,01 до 0,15 суммы выручки </a:t>
            </a:r>
            <a:r>
              <a:rPr lang="ru-RU" sz="2200" dirty="0" smtClean="0">
                <a:latin typeface="Times New Roman" panose="02020603050405020304" pitchFamily="18" charset="0"/>
                <a:cs typeface="Times New Roman" panose="02020603050405020304" pitchFamily="18" charset="0"/>
              </a:rPr>
              <a:t>правонарушителя </a:t>
            </a:r>
            <a:r>
              <a:rPr lang="ru-RU" sz="2200" dirty="0">
                <a:latin typeface="Times New Roman" panose="02020603050405020304" pitchFamily="18" charset="0"/>
                <a:cs typeface="Times New Roman" panose="02020603050405020304" pitchFamily="18" charset="0"/>
              </a:rPr>
              <a:t>от реализации товара (работы, услуги) либо суммы расходов правонарушителя на приобретение товара (</a:t>
            </a:r>
            <a:r>
              <a:rPr lang="ru-RU" sz="2200" dirty="0" smtClean="0">
                <a:latin typeface="Times New Roman" panose="02020603050405020304" pitchFamily="18" charset="0"/>
                <a:cs typeface="Times New Roman" panose="02020603050405020304" pitchFamily="18" charset="0"/>
              </a:rPr>
              <a:t>работы</a:t>
            </a:r>
            <a:r>
              <a:rPr lang="ru-RU" sz="2200" dirty="0">
                <a:latin typeface="Times New Roman" panose="02020603050405020304" pitchFamily="18" charset="0"/>
                <a:cs typeface="Times New Roman" panose="02020603050405020304" pitchFamily="18" charset="0"/>
              </a:rPr>
              <a:t>, услуги), но не более 0,02 совокупного размера </a:t>
            </a:r>
            <a:r>
              <a:rPr lang="ru-RU" sz="2200" dirty="0" smtClean="0">
                <a:latin typeface="Times New Roman" panose="02020603050405020304" pitchFamily="18" charset="0"/>
                <a:cs typeface="Times New Roman" panose="02020603050405020304" pitchFamily="18" charset="0"/>
              </a:rPr>
              <a:t>суммы </a:t>
            </a:r>
            <a:r>
              <a:rPr lang="ru-RU" sz="2200" dirty="0">
                <a:latin typeface="Times New Roman" panose="02020603050405020304" pitchFamily="18" charset="0"/>
                <a:cs typeface="Times New Roman" panose="02020603050405020304" pitchFamily="18" charset="0"/>
              </a:rPr>
              <a:t>выручки правонарушителя от реализации всех товаров (работ, услуг) и не менее 100 000 российских рублей; - в размере от 0,003 до 0,03 суммы выручки </a:t>
            </a:r>
            <a:r>
              <a:rPr lang="ru-RU" sz="2200" dirty="0" smtClean="0">
                <a:latin typeface="Times New Roman" panose="02020603050405020304" pitchFamily="18" charset="0"/>
                <a:cs typeface="Times New Roman" panose="02020603050405020304" pitchFamily="18" charset="0"/>
              </a:rPr>
              <a:t>правонарушителя </a:t>
            </a:r>
            <a:r>
              <a:rPr lang="ru-RU" sz="2200" dirty="0">
                <a:latin typeface="Times New Roman" panose="02020603050405020304" pitchFamily="18" charset="0"/>
                <a:cs typeface="Times New Roman" panose="02020603050405020304" pitchFamily="18" charset="0"/>
              </a:rPr>
              <a:t>от реализации товара (работы, услуги) в случае если сумма выручки правонарушителя от реализации товара (работы, услуги) превышает 75 % совокупного размера суммы выручки </a:t>
            </a:r>
            <a:r>
              <a:rPr lang="ru-RU" sz="2200" dirty="0" smtClean="0">
                <a:latin typeface="Times New Roman" panose="02020603050405020304" pitchFamily="18" charset="0"/>
                <a:cs typeface="Times New Roman" panose="02020603050405020304" pitchFamily="18" charset="0"/>
              </a:rPr>
              <a:t>правонарушителя </a:t>
            </a:r>
            <a:r>
              <a:rPr lang="ru-RU" sz="2200" dirty="0">
                <a:latin typeface="Times New Roman" panose="02020603050405020304" pitchFamily="18" charset="0"/>
                <a:cs typeface="Times New Roman" panose="02020603050405020304" pitchFamily="18" charset="0"/>
              </a:rPr>
              <a:t>от реализации всех товаров (работ, услуг) либо размера суммы расходов правонарушителя на при - обретение товара (работы, услуги), но не более 0,02 совокупного размера суммы выручки </a:t>
            </a:r>
            <a:r>
              <a:rPr lang="ru-RU" sz="2200" dirty="0" smtClean="0">
                <a:latin typeface="Times New Roman" panose="02020603050405020304" pitchFamily="18" charset="0"/>
                <a:cs typeface="Times New Roman" panose="02020603050405020304" pitchFamily="18" charset="0"/>
              </a:rPr>
              <a:t>правонарушителя </a:t>
            </a:r>
            <a:r>
              <a:rPr lang="ru-RU" sz="2200" dirty="0">
                <a:latin typeface="Times New Roman" panose="02020603050405020304" pitchFamily="18" charset="0"/>
                <a:cs typeface="Times New Roman" panose="02020603050405020304" pitchFamily="18" charset="0"/>
              </a:rPr>
              <a:t>от реализации всех товаров (работ, услуг) и не менее 100 000 российских рублей</a:t>
            </a:r>
          </a:p>
        </p:txBody>
      </p:sp>
    </p:spTree>
    <p:extLst>
      <p:ext uri="{BB962C8B-B14F-4D97-AF65-F5344CB8AC3E}">
        <p14:creationId xmlns:p14="http://schemas.microsoft.com/office/powerpoint/2010/main" val="1884854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84311" y="0"/>
            <a:ext cx="10570314" cy="6858000"/>
          </a:xfrm>
        </p:spPr>
        <p:txBody>
          <a:bodyPr>
            <a:noAutofit/>
          </a:bodyPr>
          <a:lstStyle/>
          <a:p>
            <a:r>
              <a:rPr lang="ru-RU" sz="2200" b="1" dirty="0">
                <a:latin typeface="Times New Roman" panose="02020603050405020304" pitchFamily="18" charset="0"/>
                <a:cs typeface="Times New Roman" panose="02020603050405020304" pitchFamily="18" charset="0"/>
              </a:rPr>
              <a:t>Злоупотребление доминирующим </a:t>
            </a:r>
            <a:r>
              <a:rPr lang="ru-RU" sz="2200" b="1" dirty="0" smtClean="0">
                <a:latin typeface="Times New Roman" panose="02020603050405020304" pitchFamily="18" charset="0"/>
                <a:cs typeface="Times New Roman" panose="02020603050405020304" pitchFamily="18" charset="0"/>
              </a:rPr>
              <a:t>положением:</a:t>
            </a:r>
            <a:br>
              <a:rPr lang="ru-RU" sz="2200" b="1" dirty="0" smtClean="0">
                <a:latin typeface="Times New Roman" panose="02020603050405020304" pitchFamily="18" charset="0"/>
                <a:cs typeface="Times New Roman" panose="02020603050405020304" pitchFamily="18" charset="0"/>
              </a:rPr>
            </a:br>
            <a:r>
              <a:rPr lang="ru-RU" sz="2200" b="1" dirty="0" smtClean="0">
                <a:latin typeface="Times New Roman" panose="02020603050405020304" pitchFamily="18" charset="0"/>
                <a:cs typeface="Times New Roman" panose="02020603050405020304" pitchFamily="18" charset="0"/>
              </a:rPr>
              <a:t> - </a:t>
            </a:r>
            <a:r>
              <a:rPr lang="ru-RU" sz="2200" dirty="0" smtClean="0">
                <a:latin typeface="Times New Roman" panose="02020603050405020304" pitchFamily="18" charset="0"/>
                <a:cs typeface="Times New Roman" panose="02020603050405020304" pitchFamily="18" charset="0"/>
              </a:rPr>
              <a:t>установление</a:t>
            </a:r>
            <a:r>
              <a:rPr lang="ru-RU" sz="2200" dirty="0">
                <a:latin typeface="Times New Roman" panose="02020603050405020304" pitchFamily="18" charset="0"/>
                <a:cs typeface="Times New Roman" panose="02020603050405020304" pitchFamily="18" charset="0"/>
              </a:rPr>
              <a:t>, поддержание монопольной </a:t>
            </a:r>
            <a:r>
              <a:rPr lang="ru-RU" sz="2200" dirty="0" smtClean="0">
                <a:latin typeface="Times New Roman" panose="02020603050405020304" pitchFamily="18" charset="0"/>
                <a:cs typeface="Times New Roman" panose="02020603050405020304" pitchFamily="18" charset="0"/>
              </a:rPr>
              <a:t>цены товара;</a:t>
            </a:r>
            <a:br>
              <a:rPr lang="ru-RU" sz="2200" dirty="0" smtClean="0">
                <a:latin typeface="Times New Roman" panose="02020603050405020304" pitchFamily="18" charset="0"/>
                <a:cs typeface="Times New Roman" panose="02020603050405020304" pitchFamily="18" charset="0"/>
              </a:rPr>
            </a:br>
            <a:r>
              <a:rPr lang="ru-RU" sz="2200" dirty="0" smtClean="0">
                <a:latin typeface="Times New Roman" panose="02020603050405020304" pitchFamily="18" charset="0"/>
                <a:cs typeface="Times New Roman" panose="02020603050405020304" pitchFamily="18" charset="0"/>
              </a:rPr>
              <a:t>-  </a:t>
            </a:r>
            <a:r>
              <a:rPr lang="ru-RU" sz="2200" dirty="0">
                <a:latin typeface="Times New Roman" panose="02020603050405020304" pitchFamily="18" charset="0"/>
                <a:cs typeface="Times New Roman" panose="02020603050405020304" pitchFamily="18" charset="0"/>
              </a:rPr>
              <a:t>изъятие товара из обращения навязывание контрагенту необоснованных условий </a:t>
            </a:r>
            <a:r>
              <a:rPr lang="ru-RU" sz="2200" dirty="0" smtClean="0">
                <a:latin typeface="Times New Roman" panose="02020603050405020304" pitchFamily="18" charset="0"/>
                <a:cs typeface="Times New Roman" panose="02020603050405020304" pitchFamily="18" charset="0"/>
              </a:rPr>
              <a:t>договора; - необоснованное </a:t>
            </a:r>
            <a:r>
              <a:rPr lang="ru-RU" sz="2200" dirty="0">
                <a:latin typeface="Times New Roman" panose="02020603050405020304" pitchFamily="18" charset="0"/>
                <a:cs typeface="Times New Roman" panose="02020603050405020304" pitchFamily="18" charset="0"/>
              </a:rPr>
              <a:t>сокращение или прекращение производства </a:t>
            </a:r>
            <a:r>
              <a:rPr lang="ru-RU" sz="2200" dirty="0" smtClean="0">
                <a:latin typeface="Times New Roman" panose="02020603050405020304" pitchFamily="18" charset="0"/>
                <a:cs typeface="Times New Roman" panose="02020603050405020304" pitchFamily="18" charset="0"/>
              </a:rPr>
              <a:t>товара;</a:t>
            </a:r>
            <a:br>
              <a:rPr lang="ru-RU" sz="2200" dirty="0" smtClean="0">
                <a:latin typeface="Times New Roman" panose="02020603050405020304" pitchFamily="18" charset="0"/>
                <a:cs typeface="Times New Roman" panose="02020603050405020304" pitchFamily="18" charset="0"/>
              </a:rPr>
            </a:br>
            <a:r>
              <a:rPr lang="ru-RU" sz="2200" dirty="0" smtClean="0">
                <a:latin typeface="Times New Roman" panose="02020603050405020304" pitchFamily="18" charset="0"/>
                <a:cs typeface="Times New Roman" panose="02020603050405020304" pitchFamily="18" charset="0"/>
              </a:rPr>
              <a:t> - необоснованный </a:t>
            </a:r>
            <a:r>
              <a:rPr lang="ru-RU" sz="2200" dirty="0">
                <a:latin typeface="Times New Roman" panose="02020603050405020304" pitchFamily="18" charset="0"/>
                <a:cs typeface="Times New Roman" panose="02020603050405020304" pitchFamily="18" charset="0"/>
              </a:rPr>
              <a:t>отказ либо уклонение от заключения </a:t>
            </a:r>
            <a:r>
              <a:rPr lang="ru-RU" sz="2200" dirty="0" smtClean="0">
                <a:latin typeface="Times New Roman" panose="02020603050405020304" pitchFamily="18" charset="0"/>
                <a:cs typeface="Times New Roman" panose="02020603050405020304" pitchFamily="18" charset="0"/>
              </a:rPr>
              <a:t>договора;</a:t>
            </a:r>
            <a:br>
              <a:rPr lang="ru-RU" sz="2200" dirty="0" smtClean="0">
                <a:latin typeface="Times New Roman" panose="02020603050405020304" pitchFamily="18" charset="0"/>
                <a:cs typeface="Times New Roman" panose="02020603050405020304" pitchFamily="18" charset="0"/>
              </a:rPr>
            </a:br>
            <a:r>
              <a:rPr lang="ru-RU" sz="2200" dirty="0" smtClean="0">
                <a:latin typeface="Times New Roman" panose="02020603050405020304" pitchFamily="18" charset="0"/>
                <a:cs typeface="Times New Roman" panose="02020603050405020304" pitchFamily="18" charset="0"/>
              </a:rPr>
              <a:t> - создание </a:t>
            </a:r>
            <a:r>
              <a:rPr lang="ru-RU" sz="2200" dirty="0">
                <a:latin typeface="Times New Roman" panose="02020603050405020304" pitchFamily="18" charset="0"/>
                <a:cs typeface="Times New Roman" panose="02020603050405020304" pitchFamily="18" charset="0"/>
              </a:rPr>
              <a:t>препятствий доступу или выходу на товарный </a:t>
            </a:r>
            <a:r>
              <a:rPr lang="ru-RU" sz="2200" dirty="0" smtClean="0">
                <a:latin typeface="Times New Roman" panose="02020603050405020304" pitchFamily="18" charset="0"/>
                <a:cs typeface="Times New Roman" panose="02020603050405020304" pitchFamily="18" charset="0"/>
              </a:rPr>
              <a:t>рынок;</a:t>
            </a:r>
            <a:br>
              <a:rPr lang="ru-RU" sz="2200" dirty="0" smtClean="0">
                <a:latin typeface="Times New Roman" panose="02020603050405020304" pitchFamily="18" charset="0"/>
                <a:cs typeface="Times New Roman" panose="02020603050405020304" pitchFamily="18" charset="0"/>
              </a:rPr>
            </a:br>
            <a:r>
              <a:rPr lang="ru-RU" sz="2200" dirty="0" smtClean="0">
                <a:latin typeface="Times New Roman" panose="02020603050405020304" pitchFamily="18" charset="0"/>
                <a:cs typeface="Times New Roman" panose="02020603050405020304" pitchFamily="18" charset="0"/>
              </a:rPr>
              <a:t> - необоснованное </a:t>
            </a:r>
            <a:r>
              <a:rPr lang="ru-RU" sz="2200" dirty="0">
                <a:latin typeface="Times New Roman" panose="02020603050405020304" pitchFamily="18" charset="0"/>
                <a:cs typeface="Times New Roman" panose="02020603050405020304" pitchFamily="18" charset="0"/>
              </a:rPr>
              <a:t>установление различных цен (тарифов) на один и тот же </a:t>
            </a:r>
            <a:r>
              <a:rPr lang="ru-RU" sz="2200" dirty="0" smtClean="0">
                <a:latin typeface="Times New Roman" panose="02020603050405020304" pitchFamily="18" charset="0"/>
                <a:cs typeface="Times New Roman" panose="02020603050405020304" pitchFamily="18" charset="0"/>
              </a:rPr>
              <a:t>товар;</a:t>
            </a:r>
            <a:br>
              <a:rPr lang="ru-RU" sz="2200" dirty="0" smtClean="0">
                <a:latin typeface="Times New Roman" panose="02020603050405020304" pitchFamily="18" charset="0"/>
                <a:cs typeface="Times New Roman" panose="02020603050405020304" pitchFamily="18" charset="0"/>
              </a:rPr>
            </a:br>
            <a:r>
              <a:rPr lang="ru-RU" sz="2200" dirty="0" smtClean="0">
                <a:latin typeface="Times New Roman" panose="02020603050405020304" pitchFamily="18" charset="0"/>
                <a:cs typeface="Times New Roman" panose="02020603050405020304" pitchFamily="18" charset="0"/>
              </a:rPr>
              <a:t> - создание </a:t>
            </a:r>
            <a:r>
              <a:rPr lang="ru-RU" sz="2200" dirty="0">
                <a:latin typeface="Times New Roman" panose="02020603050405020304" pitchFamily="18" charset="0"/>
                <a:cs typeface="Times New Roman" panose="02020603050405020304" pitchFamily="18" charset="0"/>
              </a:rPr>
              <a:t>дискриминационных условий </a:t>
            </a:r>
            <a:r>
              <a:rPr lang="ru-RU" sz="2200" dirty="0" smtClean="0">
                <a:latin typeface="Times New Roman" panose="02020603050405020304" pitchFamily="18" charset="0"/>
                <a:cs typeface="Times New Roman" panose="02020603050405020304" pitchFamily="18" charset="0"/>
              </a:rPr>
              <a:t/>
            </a:r>
            <a:br>
              <a:rPr lang="ru-RU" sz="2200" dirty="0" smtClean="0">
                <a:latin typeface="Times New Roman" panose="02020603050405020304" pitchFamily="18" charset="0"/>
                <a:cs typeface="Times New Roman" panose="02020603050405020304" pitchFamily="18" charset="0"/>
              </a:rPr>
            </a:br>
            <a:r>
              <a:rPr lang="ru-RU" sz="2200" dirty="0" smtClean="0">
                <a:latin typeface="Times New Roman" panose="02020603050405020304" pitchFamily="18" charset="0"/>
                <a:cs typeface="Times New Roman" panose="02020603050405020304" pitchFamily="18" charset="0"/>
              </a:rPr>
              <a:t/>
            </a:r>
            <a:br>
              <a:rPr lang="ru-RU" sz="2200" dirty="0" smtClean="0">
                <a:latin typeface="Times New Roman" panose="02020603050405020304" pitchFamily="18" charset="0"/>
                <a:cs typeface="Times New Roman" panose="02020603050405020304" pitchFamily="18" charset="0"/>
              </a:rPr>
            </a:br>
            <a:r>
              <a:rPr lang="ru-RU" sz="2200" dirty="0" smtClean="0">
                <a:latin typeface="Times New Roman" panose="02020603050405020304" pitchFamily="18" charset="0"/>
                <a:cs typeface="Times New Roman" panose="02020603050405020304" pitchFamily="18" charset="0"/>
              </a:rPr>
              <a:t>Влечет </a:t>
            </a:r>
            <a:r>
              <a:rPr lang="ru-RU" sz="2200" dirty="0">
                <a:latin typeface="Times New Roman" panose="02020603050405020304" pitchFamily="18" charset="0"/>
                <a:cs typeface="Times New Roman" panose="02020603050405020304" pitchFamily="18" charset="0"/>
              </a:rPr>
              <a:t>наложение </a:t>
            </a:r>
            <a:r>
              <a:rPr lang="ru-RU" sz="2200" dirty="0" smtClean="0">
                <a:latin typeface="Times New Roman" panose="02020603050405020304" pitchFamily="18" charset="0"/>
                <a:cs typeface="Times New Roman" panose="02020603050405020304" pitchFamily="18" charset="0"/>
              </a:rPr>
              <a:t>штрафа:</a:t>
            </a:r>
            <a:br>
              <a:rPr lang="ru-RU" sz="2200" dirty="0" smtClean="0">
                <a:latin typeface="Times New Roman" panose="02020603050405020304" pitchFamily="18" charset="0"/>
                <a:cs typeface="Times New Roman" panose="02020603050405020304" pitchFamily="18" charset="0"/>
              </a:rPr>
            </a:br>
            <a:r>
              <a:rPr lang="ru-RU" sz="2200" dirty="0" smtClean="0">
                <a:latin typeface="Times New Roman" panose="02020603050405020304" pitchFamily="18" charset="0"/>
                <a:cs typeface="Times New Roman" panose="02020603050405020304" pitchFamily="18" charset="0"/>
              </a:rPr>
              <a:t> </a:t>
            </a:r>
            <a:r>
              <a:rPr lang="ru-RU" sz="2200" b="1" dirty="0">
                <a:latin typeface="Times New Roman" panose="02020603050405020304" pitchFamily="18" charset="0"/>
                <a:cs typeface="Times New Roman" panose="02020603050405020304" pitchFamily="18" charset="0"/>
              </a:rPr>
              <a:t>на юридических лиц:</a:t>
            </a:r>
            <a:r>
              <a:rPr lang="ru-RU" sz="2200" dirty="0">
                <a:latin typeface="Times New Roman" panose="02020603050405020304" pitchFamily="18" charset="0"/>
                <a:cs typeface="Times New Roman" panose="02020603050405020304" pitchFamily="18" charset="0"/>
              </a:rPr>
              <a:t> в размере от 0,01 до 0,15 выручки от реализации товара (работы, услуги) либо суммы расходов на приобретение товара (работы, услуги), но не более 0,02 совокупного размера суммы выручки от реализации всех товаров (работ, услуг) и не менее 100 000 российских рублей или в размере от 0,003 до 0,03 суммы выручки от реализации товара, либо суммы расходов на приобретение товара, но не более 0,02 совокупного размера суммы выручки правонарушителя от реализации всех товаров и не менее 100 000 российских рублей </a:t>
            </a:r>
            <a:r>
              <a:rPr lang="ru-RU" sz="2200" dirty="0" smtClean="0">
                <a:latin typeface="Times New Roman" panose="02020603050405020304" pitchFamily="18" charset="0"/>
                <a:cs typeface="Times New Roman" panose="02020603050405020304" pitchFamily="18" charset="0"/>
              </a:rPr>
              <a:t/>
            </a:r>
            <a:br>
              <a:rPr lang="ru-RU" sz="2200" dirty="0" smtClean="0">
                <a:latin typeface="Times New Roman" panose="02020603050405020304" pitchFamily="18" charset="0"/>
                <a:cs typeface="Times New Roman" panose="02020603050405020304" pitchFamily="18" charset="0"/>
              </a:rPr>
            </a:br>
            <a:r>
              <a:rPr lang="ru-RU" sz="2200" b="1" dirty="0" smtClean="0">
                <a:latin typeface="Times New Roman" panose="02020603050405020304" pitchFamily="18" charset="0"/>
                <a:cs typeface="Times New Roman" panose="02020603050405020304" pitchFamily="18" charset="0"/>
              </a:rPr>
              <a:t>на </a:t>
            </a:r>
            <a:r>
              <a:rPr lang="ru-RU" sz="2200" b="1" dirty="0">
                <a:latin typeface="Times New Roman" panose="02020603050405020304" pitchFamily="18" charset="0"/>
                <a:cs typeface="Times New Roman" panose="02020603050405020304" pitchFamily="18" charset="0"/>
              </a:rPr>
              <a:t>должностных лиц и индивидуальных предпринимателей</a:t>
            </a:r>
            <a:r>
              <a:rPr lang="ru-RU" sz="2200" dirty="0">
                <a:latin typeface="Times New Roman" panose="02020603050405020304" pitchFamily="18" charset="0"/>
                <a:cs typeface="Times New Roman" panose="02020603050405020304" pitchFamily="18" charset="0"/>
              </a:rPr>
              <a:t>: от 20 000 до 150 000 российских рублей</a:t>
            </a:r>
          </a:p>
        </p:txBody>
      </p:sp>
    </p:spTree>
    <p:extLst>
      <p:ext uri="{BB962C8B-B14F-4D97-AF65-F5344CB8AC3E}">
        <p14:creationId xmlns:p14="http://schemas.microsoft.com/office/powerpoint/2010/main" val="40687269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85696" y="708339"/>
            <a:ext cx="8549918" cy="669701"/>
          </a:xfrm>
        </p:spPr>
        <p:txBody>
          <a:bodyPr>
            <a:noAutofit/>
          </a:bodyPr>
          <a:lstStyle/>
          <a:p>
            <a:r>
              <a:rPr lang="ru-RU" b="1" dirty="0" smtClean="0">
                <a:latin typeface="Times New Roman" panose="02020603050405020304" pitchFamily="18" charset="0"/>
                <a:cs typeface="Times New Roman" panose="02020603050405020304" pitchFamily="18" charset="0"/>
              </a:rPr>
              <a:t>Координация экономической деятельности</a:t>
            </a:r>
            <a:endParaRPr lang="ru-RU" b="1" dirty="0">
              <a:latin typeface="Times New Roman" panose="02020603050405020304" pitchFamily="18" charset="0"/>
              <a:cs typeface="Times New Roman" panose="02020603050405020304" pitchFamily="18" charset="0"/>
            </a:endParaRPr>
          </a:p>
        </p:txBody>
      </p:sp>
      <p:sp>
        <p:nvSpPr>
          <p:cNvPr id="4" name="Текст 3"/>
          <p:cNvSpPr>
            <a:spLocks noGrp="1"/>
          </p:cNvSpPr>
          <p:nvPr>
            <p:ph type="body" sz="half" idx="2"/>
          </p:nvPr>
        </p:nvSpPr>
        <p:spPr>
          <a:xfrm>
            <a:off x="1482724" y="1751526"/>
            <a:ext cx="5426158" cy="4314423"/>
          </a:xfrm>
        </p:spPr>
        <p:txBody>
          <a:bodyPr>
            <a:normAutofit/>
          </a:bodyPr>
          <a:lstStyle/>
          <a:p>
            <a:pPr lvl="0"/>
            <a:r>
              <a:rPr lang="ru-RU" sz="2400" b="1" dirty="0">
                <a:latin typeface="Times New Roman" panose="02020603050405020304" pitchFamily="18" charset="0"/>
                <a:cs typeface="Times New Roman" panose="02020603050405020304" pitchFamily="18" charset="0"/>
              </a:rPr>
              <a:t>на физических лиц: </a:t>
            </a:r>
            <a:r>
              <a:rPr lang="ru-RU" sz="2400" dirty="0">
                <a:latin typeface="Times New Roman" panose="02020603050405020304" pitchFamily="18" charset="0"/>
                <a:cs typeface="Times New Roman" panose="02020603050405020304" pitchFamily="18" charset="0"/>
              </a:rPr>
              <a:t>от 20 000 до 75 000 российских рублей</a:t>
            </a:r>
          </a:p>
          <a:p>
            <a:pPr lvl="0"/>
            <a:r>
              <a:rPr lang="ru-RU" sz="2400" dirty="0">
                <a:latin typeface="Times New Roman" panose="02020603050405020304" pitchFamily="18" charset="0"/>
                <a:cs typeface="Times New Roman" panose="02020603050405020304" pitchFamily="18" charset="0"/>
              </a:rPr>
              <a:t>на должностных лиц и индивидуальных предпри­нимателей: </a:t>
            </a:r>
            <a:r>
              <a:rPr lang="ru-RU" sz="2400" b="1" dirty="0">
                <a:latin typeface="Times New Roman" panose="02020603050405020304" pitchFamily="18" charset="0"/>
                <a:cs typeface="Times New Roman" panose="02020603050405020304" pitchFamily="18" charset="0"/>
              </a:rPr>
              <a:t>от 20 000 до 150 000 российских рублей</a:t>
            </a:r>
            <a:endParaRPr lang="ru-RU" sz="2400" dirty="0">
              <a:latin typeface="Times New Roman" panose="02020603050405020304" pitchFamily="18" charset="0"/>
              <a:cs typeface="Times New Roman" panose="02020603050405020304" pitchFamily="18" charset="0"/>
            </a:endParaRPr>
          </a:p>
          <a:p>
            <a:r>
              <a:rPr lang="ru-RU" sz="2400" b="1" dirty="0">
                <a:latin typeface="Times New Roman" panose="02020603050405020304" pitchFamily="18" charset="0"/>
                <a:cs typeface="Times New Roman" panose="02020603050405020304" pitchFamily="18" charset="0"/>
              </a:rPr>
              <a:t>• на юридических лиц: </a:t>
            </a:r>
            <a:r>
              <a:rPr lang="ru-RU" sz="2400" dirty="0">
                <a:latin typeface="Times New Roman" panose="02020603050405020304" pitchFamily="18" charset="0"/>
                <a:cs typeface="Times New Roman" panose="02020603050405020304" pitchFamily="18" charset="0"/>
              </a:rPr>
              <a:t>от 200 000 до 5 000 000 рос­сийских рублей</a:t>
            </a:r>
          </a:p>
        </p:txBody>
      </p:sp>
      <p:pic>
        <p:nvPicPr>
          <p:cNvPr id="4100" name="Picture 4" descr="image2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60655" y="1806216"/>
            <a:ext cx="4739424" cy="42597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92143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893193" y="422630"/>
            <a:ext cx="9775065" cy="6370975"/>
          </a:xfrm>
          <a:prstGeom prst="rect">
            <a:avLst/>
          </a:prstGeom>
        </p:spPr>
        <p:txBody>
          <a:bodyPr wrap="square">
            <a:spAutoFit/>
          </a:bodyPr>
          <a:lstStyle/>
          <a:p>
            <a:r>
              <a:rPr lang="ru-RU" sz="2400" b="1" dirty="0">
                <a:latin typeface="Times New Roman" panose="02020603050405020304" pitchFamily="18" charset="0"/>
                <a:cs typeface="Times New Roman" panose="02020603050405020304" pitchFamily="18" charset="0"/>
              </a:rPr>
              <a:t>Недобросовестная </a:t>
            </a:r>
            <a:r>
              <a:rPr lang="ru-RU" sz="2400" b="1" dirty="0" smtClean="0">
                <a:latin typeface="Times New Roman" panose="02020603050405020304" pitchFamily="18" charset="0"/>
                <a:cs typeface="Times New Roman" panose="02020603050405020304" pitchFamily="18" charset="0"/>
              </a:rPr>
              <a:t>конкуренция:</a:t>
            </a:r>
          </a:p>
          <a:p>
            <a:pPr marL="342900" indent="-342900">
              <a:buFontTx/>
              <a:buChar char="-"/>
            </a:pPr>
            <a:r>
              <a:rPr lang="ru-RU" sz="2400" dirty="0" smtClean="0">
                <a:latin typeface="Times New Roman" panose="02020603050405020304" pitchFamily="18" charset="0"/>
                <a:cs typeface="Times New Roman" panose="02020603050405020304" pitchFamily="18" charset="0"/>
              </a:rPr>
              <a:t>распространение </a:t>
            </a:r>
            <a:r>
              <a:rPr lang="ru-RU" sz="2400" dirty="0">
                <a:latin typeface="Times New Roman" panose="02020603050405020304" pitchFamily="18" charset="0"/>
                <a:cs typeface="Times New Roman" panose="02020603050405020304" pitchFamily="18" charset="0"/>
              </a:rPr>
              <a:t>ложных, неточных или искаженных сведений, которые могут причинить убытки хозяйствующим субъектам (субъектам рынка) государств – членов ЕАЭС либо нанести ущерб его деловой </a:t>
            </a:r>
            <a:r>
              <a:rPr lang="ru-RU" sz="2400" dirty="0" smtClean="0">
                <a:latin typeface="Times New Roman" panose="02020603050405020304" pitchFamily="18" charset="0"/>
                <a:cs typeface="Times New Roman" panose="02020603050405020304" pitchFamily="18" charset="0"/>
              </a:rPr>
              <a:t>репутации;</a:t>
            </a:r>
          </a:p>
          <a:p>
            <a:pPr marL="342900" indent="-342900" algn="just">
              <a:buFontTx/>
              <a:buChar char="-"/>
            </a:pPr>
            <a:r>
              <a:rPr lang="ru-RU" sz="2400" dirty="0" smtClean="0">
                <a:latin typeface="Times New Roman" panose="02020603050405020304" pitchFamily="18" charset="0"/>
                <a:cs typeface="Times New Roman" panose="02020603050405020304" pitchFamily="18" charset="0"/>
              </a:rPr>
              <a:t>введение </a:t>
            </a:r>
            <a:r>
              <a:rPr lang="ru-RU" sz="2400" dirty="0">
                <a:latin typeface="Times New Roman" panose="02020603050405020304" pitchFamily="18" charset="0"/>
                <a:cs typeface="Times New Roman" panose="02020603050405020304" pitchFamily="18" charset="0"/>
              </a:rPr>
              <a:t>в заблуждение потребителя в отношении характера, способа и места производства, потребительских свойств, качества и количества товара, а также в отношении его </a:t>
            </a:r>
            <a:r>
              <a:rPr lang="ru-RU" sz="2400" dirty="0" smtClean="0">
                <a:latin typeface="Times New Roman" panose="02020603050405020304" pitchFamily="18" charset="0"/>
                <a:cs typeface="Times New Roman" panose="02020603050405020304" pitchFamily="18" charset="0"/>
              </a:rPr>
              <a:t>производителей;</a:t>
            </a:r>
          </a:p>
          <a:p>
            <a:pPr marL="342900" indent="-342900" algn="just">
              <a:buFontTx/>
              <a:buChar char="-"/>
            </a:pPr>
            <a:r>
              <a:rPr lang="ru-RU" sz="2400" dirty="0" smtClean="0">
                <a:latin typeface="Times New Roman" panose="02020603050405020304" pitchFamily="18" charset="0"/>
                <a:cs typeface="Times New Roman" panose="02020603050405020304" pitchFamily="18" charset="0"/>
              </a:rPr>
              <a:t>некорректное </a:t>
            </a:r>
            <a:r>
              <a:rPr lang="ru-RU" sz="2400" dirty="0">
                <a:latin typeface="Times New Roman" panose="02020603050405020304" pitchFamily="18" charset="0"/>
                <a:cs typeface="Times New Roman" panose="02020603050405020304" pitchFamily="18" charset="0"/>
              </a:rPr>
              <a:t>сравнение хозяйствующих субъектов (субъектов рынка) государств – членов ЕАЭС производимых или реализуемых ими товаров с товарами, производимыми или реализуемыми другими хозяйствующими субъектами (субъектами рынка</a:t>
            </a:r>
            <a:r>
              <a:rPr lang="ru-RU" sz="2400" dirty="0" smtClean="0">
                <a:latin typeface="Times New Roman" panose="02020603050405020304" pitchFamily="18" charset="0"/>
                <a:cs typeface="Times New Roman" panose="02020603050405020304" pitchFamily="18" charset="0"/>
              </a:rPr>
              <a:t>).</a:t>
            </a:r>
          </a:p>
          <a:p>
            <a:pPr marL="342900" indent="-342900">
              <a:buFontTx/>
              <a:buChar char="-"/>
            </a:pPr>
            <a:endParaRPr lang="ru-RU" sz="2400" dirty="0" smtClean="0">
              <a:latin typeface="Times New Roman" panose="02020603050405020304" pitchFamily="18" charset="0"/>
              <a:cs typeface="Times New Roman" panose="02020603050405020304" pitchFamily="18" charset="0"/>
            </a:endParaRPr>
          </a:p>
          <a:p>
            <a:r>
              <a:rPr lang="ru-RU" sz="2400" dirty="0" smtClean="0">
                <a:latin typeface="Times New Roman" panose="02020603050405020304" pitchFamily="18" charset="0"/>
                <a:cs typeface="Times New Roman" panose="02020603050405020304" pitchFamily="18" charset="0"/>
              </a:rPr>
              <a:t>Влечет </a:t>
            </a:r>
            <a:r>
              <a:rPr lang="ru-RU" sz="2400" dirty="0">
                <a:latin typeface="Times New Roman" panose="02020603050405020304" pitchFamily="18" charset="0"/>
                <a:cs typeface="Times New Roman" panose="02020603050405020304" pitchFamily="18" charset="0"/>
              </a:rPr>
              <a:t>наложение </a:t>
            </a:r>
            <a:r>
              <a:rPr lang="ru-RU" sz="2400" dirty="0" smtClean="0">
                <a:latin typeface="Times New Roman" panose="02020603050405020304" pitchFamily="18" charset="0"/>
                <a:cs typeface="Times New Roman" panose="02020603050405020304" pitchFamily="18" charset="0"/>
              </a:rPr>
              <a:t>штрафа:</a:t>
            </a:r>
          </a:p>
          <a:p>
            <a:r>
              <a:rPr lang="ru-RU" sz="2400" dirty="0" smtClean="0">
                <a:latin typeface="Times New Roman" panose="02020603050405020304" pitchFamily="18" charset="0"/>
                <a:cs typeface="Times New Roman" panose="02020603050405020304" pitchFamily="18" charset="0"/>
              </a:rPr>
              <a:t> </a:t>
            </a:r>
            <a:r>
              <a:rPr lang="ru-RU" sz="2400" b="1" dirty="0">
                <a:latin typeface="Times New Roman" panose="02020603050405020304" pitchFamily="18" charset="0"/>
                <a:cs typeface="Times New Roman" panose="02020603050405020304" pitchFamily="18" charset="0"/>
              </a:rPr>
              <a:t>• на должностных лиц и индивидуальных предпринимателей: </a:t>
            </a:r>
            <a:endParaRPr lang="ru-RU" sz="2400" b="1" dirty="0" smtClean="0">
              <a:latin typeface="Times New Roman" panose="02020603050405020304" pitchFamily="18" charset="0"/>
              <a:cs typeface="Times New Roman" panose="02020603050405020304" pitchFamily="18" charset="0"/>
            </a:endParaRPr>
          </a:p>
          <a:p>
            <a:r>
              <a:rPr lang="ru-RU" sz="2400" dirty="0" smtClean="0">
                <a:latin typeface="Times New Roman" panose="02020603050405020304" pitchFamily="18" charset="0"/>
                <a:cs typeface="Times New Roman" panose="02020603050405020304" pitchFamily="18" charset="0"/>
              </a:rPr>
              <a:t>от </a:t>
            </a:r>
            <a:r>
              <a:rPr lang="ru-RU" sz="2400" dirty="0">
                <a:latin typeface="Times New Roman" panose="02020603050405020304" pitchFamily="18" charset="0"/>
                <a:cs typeface="Times New Roman" panose="02020603050405020304" pitchFamily="18" charset="0"/>
              </a:rPr>
              <a:t>20 000 до 110 000 российских </a:t>
            </a:r>
            <a:r>
              <a:rPr lang="ru-RU" sz="2400" dirty="0" smtClean="0">
                <a:latin typeface="Times New Roman" panose="02020603050405020304" pitchFamily="18" charset="0"/>
                <a:cs typeface="Times New Roman" panose="02020603050405020304" pitchFamily="18" charset="0"/>
              </a:rPr>
              <a:t>рублей</a:t>
            </a:r>
          </a:p>
          <a:p>
            <a:r>
              <a:rPr lang="ru-RU" sz="2400" dirty="0" smtClean="0">
                <a:latin typeface="Times New Roman" panose="02020603050405020304" pitchFamily="18" charset="0"/>
                <a:cs typeface="Times New Roman" panose="02020603050405020304" pitchFamily="18" charset="0"/>
              </a:rPr>
              <a:t> </a:t>
            </a:r>
            <a:r>
              <a:rPr lang="ru-RU" sz="2400" b="1" dirty="0">
                <a:latin typeface="Times New Roman" panose="02020603050405020304" pitchFamily="18" charset="0"/>
                <a:cs typeface="Times New Roman" panose="02020603050405020304" pitchFamily="18" charset="0"/>
              </a:rPr>
              <a:t>• на юридических лиц: </a:t>
            </a:r>
            <a:r>
              <a:rPr lang="ru-RU" sz="2400" dirty="0">
                <a:latin typeface="Times New Roman" panose="02020603050405020304" pitchFamily="18" charset="0"/>
                <a:cs typeface="Times New Roman" panose="02020603050405020304" pitchFamily="18" charset="0"/>
              </a:rPr>
              <a:t>от 100 000 до 1 000 000 российских рублей</a:t>
            </a:r>
          </a:p>
        </p:txBody>
      </p:sp>
    </p:spTree>
    <p:extLst>
      <p:ext uri="{BB962C8B-B14F-4D97-AF65-F5344CB8AC3E}">
        <p14:creationId xmlns:p14="http://schemas.microsoft.com/office/powerpoint/2010/main" val="9575384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558344" y="-5417"/>
            <a:ext cx="10264463" cy="6863417"/>
          </a:xfrm>
          <a:prstGeom prst="rect">
            <a:avLst/>
          </a:prstGeom>
        </p:spPr>
        <p:txBody>
          <a:bodyPr wrap="square">
            <a:spAutoFit/>
          </a:bodyPr>
          <a:lstStyle/>
          <a:p>
            <a:pPr algn="just"/>
            <a:r>
              <a:rPr lang="ru-RU" sz="2000" b="1" dirty="0">
                <a:latin typeface="Times New Roman" panose="02020603050405020304" pitchFamily="18" charset="0"/>
                <a:cs typeface="Times New Roman" panose="02020603050405020304" pitchFamily="18" charset="0"/>
              </a:rPr>
              <a:t>Перечень обстоятельств, смягчающих ответственность и учитываемых при расчете размера штрафа </a:t>
            </a:r>
            <a:endParaRPr lang="ru-RU" sz="2000" b="1" dirty="0" smtClean="0">
              <a:latin typeface="Times New Roman" panose="02020603050405020304" pitchFamily="18" charset="0"/>
              <a:cs typeface="Times New Roman" panose="02020603050405020304" pitchFamily="18" charset="0"/>
            </a:endParaRPr>
          </a:p>
          <a:p>
            <a:pPr algn="just"/>
            <a:r>
              <a:rPr lang="ru-RU" sz="2000" dirty="0" smtClean="0">
                <a:latin typeface="Times New Roman" panose="02020603050405020304" pitchFamily="18" charset="0"/>
                <a:cs typeface="Times New Roman" panose="02020603050405020304" pitchFamily="18" charset="0"/>
              </a:rPr>
              <a:t>Добровольное </a:t>
            </a:r>
            <a:r>
              <a:rPr lang="ru-RU" sz="2000" dirty="0">
                <a:latin typeface="Times New Roman" panose="02020603050405020304" pitchFamily="18" charset="0"/>
                <a:cs typeface="Times New Roman" panose="02020603050405020304" pitchFamily="18" charset="0"/>
              </a:rPr>
              <a:t>прекращение противоправного поведения юридическим лицом, нарушившим правила конкуренции. </a:t>
            </a:r>
            <a:endParaRPr lang="ru-RU" sz="2000" dirty="0" smtClean="0">
              <a:latin typeface="Times New Roman" panose="02020603050405020304" pitchFamily="18" charset="0"/>
              <a:cs typeface="Times New Roman" panose="02020603050405020304" pitchFamily="18" charset="0"/>
            </a:endParaRPr>
          </a:p>
          <a:p>
            <a:pPr algn="just"/>
            <a:r>
              <a:rPr lang="ru-RU" sz="2000" dirty="0" smtClean="0">
                <a:latin typeface="Times New Roman" panose="02020603050405020304" pitchFamily="18" charset="0"/>
                <a:cs typeface="Times New Roman" panose="02020603050405020304" pitchFamily="18" charset="0"/>
              </a:rPr>
              <a:t>Добровольное </a:t>
            </a:r>
            <a:r>
              <a:rPr lang="ru-RU" sz="2000" dirty="0">
                <a:latin typeface="Times New Roman" panose="02020603050405020304" pitchFamily="18" charset="0"/>
                <a:cs typeface="Times New Roman" panose="02020603050405020304" pitchFamily="18" charset="0"/>
              </a:rPr>
              <a:t>возмещение причиненного ущерба или добровольное устранение причиненного вреда юридическим лицом, нарушившим правила конкуренции. </a:t>
            </a:r>
            <a:endParaRPr lang="ru-RU" sz="2000" dirty="0" smtClean="0">
              <a:latin typeface="Times New Roman" panose="02020603050405020304" pitchFamily="18" charset="0"/>
              <a:cs typeface="Times New Roman" panose="02020603050405020304" pitchFamily="18" charset="0"/>
            </a:endParaRPr>
          </a:p>
          <a:p>
            <a:pPr algn="just"/>
            <a:r>
              <a:rPr lang="ru-RU" sz="2000" dirty="0" smtClean="0">
                <a:latin typeface="Times New Roman" panose="02020603050405020304" pitchFamily="18" charset="0"/>
                <a:cs typeface="Times New Roman" panose="02020603050405020304" pitchFamily="18" charset="0"/>
              </a:rPr>
              <a:t>Добровольное </a:t>
            </a:r>
            <a:r>
              <a:rPr lang="ru-RU" sz="2000" dirty="0">
                <a:latin typeface="Times New Roman" panose="02020603050405020304" pitchFamily="18" charset="0"/>
                <a:cs typeface="Times New Roman" panose="02020603050405020304" pitchFamily="18" charset="0"/>
              </a:rPr>
              <a:t>сообщение юридическим лицом, нарушившим правила конкуренции, о таком нарушении в ЕЭК и (или) уполномоченный орган государства – члена ЕАЭС в соответствии с Договором о Евразийском экономическом союзе. </a:t>
            </a:r>
            <a:endParaRPr lang="ru-RU" sz="2000" dirty="0" smtClean="0">
              <a:latin typeface="Times New Roman" panose="02020603050405020304" pitchFamily="18" charset="0"/>
              <a:cs typeface="Times New Roman" panose="02020603050405020304" pitchFamily="18" charset="0"/>
            </a:endParaRPr>
          </a:p>
          <a:p>
            <a:pPr algn="just"/>
            <a:r>
              <a:rPr lang="ru-RU" sz="2000" dirty="0" smtClean="0">
                <a:latin typeface="Times New Roman" panose="02020603050405020304" pitchFamily="18" charset="0"/>
                <a:cs typeface="Times New Roman" panose="02020603050405020304" pitchFamily="18" charset="0"/>
              </a:rPr>
              <a:t>Оказание </a:t>
            </a:r>
            <a:r>
              <a:rPr lang="ru-RU" sz="2000" dirty="0">
                <a:latin typeface="Times New Roman" panose="02020603050405020304" pitchFamily="18" charset="0"/>
                <a:cs typeface="Times New Roman" panose="02020603050405020304" pitchFamily="18" charset="0"/>
              </a:rPr>
              <a:t>юридическим лицом, нарушившим правила конкуренции, содействия ЕЭК при рассмотрении дела о нарушении правил конкуренции. </a:t>
            </a:r>
            <a:endParaRPr lang="ru-RU" sz="2000" dirty="0" smtClean="0">
              <a:latin typeface="Times New Roman" panose="02020603050405020304" pitchFamily="18" charset="0"/>
              <a:cs typeface="Times New Roman" panose="02020603050405020304" pitchFamily="18" charset="0"/>
            </a:endParaRPr>
          </a:p>
          <a:p>
            <a:pPr algn="just"/>
            <a:r>
              <a:rPr lang="ru-RU" sz="2000" dirty="0" smtClean="0">
                <a:latin typeface="Times New Roman" panose="02020603050405020304" pitchFamily="18" charset="0"/>
                <a:cs typeface="Times New Roman" panose="02020603050405020304" pitchFamily="18" charset="0"/>
              </a:rPr>
              <a:t>Предотвращение </a:t>
            </a:r>
            <a:r>
              <a:rPr lang="ru-RU" sz="2000" dirty="0">
                <a:latin typeface="Times New Roman" panose="02020603050405020304" pitchFamily="18" charset="0"/>
                <a:cs typeface="Times New Roman" panose="02020603050405020304" pitchFamily="18" charset="0"/>
              </a:rPr>
              <a:t>юридическим лицом, нарушившим правила конкуренции, вредных последствий такого нарушения. </a:t>
            </a:r>
            <a:endParaRPr lang="ru-RU" sz="2000" dirty="0" smtClean="0">
              <a:latin typeface="Times New Roman" panose="02020603050405020304" pitchFamily="18" charset="0"/>
              <a:cs typeface="Times New Roman" panose="02020603050405020304" pitchFamily="18" charset="0"/>
            </a:endParaRPr>
          </a:p>
          <a:p>
            <a:pPr algn="just"/>
            <a:r>
              <a:rPr lang="ru-RU" sz="2000" dirty="0" smtClean="0">
                <a:latin typeface="Times New Roman" panose="02020603050405020304" pitchFamily="18" charset="0"/>
                <a:cs typeface="Times New Roman" panose="02020603050405020304" pitchFamily="18" charset="0"/>
              </a:rPr>
              <a:t>Юридическое </a:t>
            </a:r>
            <a:r>
              <a:rPr lang="ru-RU" sz="2000" dirty="0">
                <a:latin typeface="Times New Roman" panose="02020603050405020304" pitchFamily="18" charset="0"/>
                <a:cs typeface="Times New Roman" panose="02020603050405020304" pitchFamily="18" charset="0"/>
              </a:rPr>
              <a:t>лицо, нарушившее правила конкуренции, не является организатором ограничивающих конкуренцию соглашения или согласованных действий и (или) получило обязательные для исполнения указания участвовать в них. </a:t>
            </a:r>
            <a:endParaRPr lang="ru-RU" sz="2000" dirty="0" smtClean="0">
              <a:latin typeface="Times New Roman" panose="02020603050405020304" pitchFamily="18" charset="0"/>
              <a:cs typeface="Times New Roman" panose="02020603050405020304" pitchFamily="18" charset="0"/>
            </a:endParaRPr>
          </a:p>
          <a:p>
            <a:pPr algn="just"/>
            <a:r>
              <a:rPr lang="ru-RU" sz="2000" dirty="0" smtClean="0">
                <a:latin typeface="Times New Roman" panose="02020603050405020304" pitchFamily="18" charset="0"/>
                <a:cs typeface="Times New Roman" panose="02020603050405020304" pitchFamily="18" charset="0"/>
              </a:rPr>
              <a:t>Юридическое </a:t>
            </a:r>
            <a:r>
              <a:rPr lang="ru-RU" sz="2000" dirty="0">
                <a:latin typeface="Times New Roman" panose="02020603050405020304" pitchFamily="18" charset="0"/>
                <a:cs typeface="Times New Roman" panose="02020603050405020304" pitchFamily="18" charset="0"/>
              </a:rPr>
              <a:t>лицо, нарушившее правила конкуренции, не приступило к исполнению заключенного им ограничивающего конкуренцию соглашения путем добровольного отказа от противоправного поведения. </a:t>
            </a:r>
            <a:endParaRPr lang="ru-RU" sz="2000" dirty="0" smtClean="0">
              <a:latin typeface="Times New Roman" panose="02020603050405020304" pitchFamily="18" charset="0"/>
              <a:cs typeface="Times New Roman" panose="02020603050405020304" pitchFamily="18" charset="0"/>
            </a:endParaRPr>
          </a:p>
          <a:p>
            <a:pPr algn="just"/>
            <a:r>
              <a:rPr lang="ru-RU" sz="2000" dirty="0" smtClean="0">
                <a:latin typeface="Times New Roman" panose="02020603050405020304" pitchFamily="18" charset="0"/>
                <a:cs typeface="Times New Roman" panose="02020603050405020304" pitchFamily="18" charset="0"/>
              </a:rPr>
              <a:t>Юридическое </a:t>
            </a:r>
            <a:r>
              <a:rPr lang="ru-RU" sz="2000" dirty="0">
                <a:latin typeface="Times New Roman" panose="02020603050405020304" pitchFamily="18" charset="0"/>
                <a:cs typeface="Times New Roman" panose="02020603050405020304" pitchFamily="18" charset="0"/>
              </a:rPr>
              <a:t>лицо, нарушившее правила конкуренции, не приступило к исполнению заключенного им ограничивающего конкуренцию соглашения по независящим от него причинам. </a:t>
            </a:r>
            <a:endParaRPr lang="ru-RU" sz="20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324358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77284" y="626136"/>
            <a:ext cx="10058399" cy="5262979"/>
          </a:xfrm>
          <a:prstGeom prst="rect">
            <a:avLst/>
          </a:prstGeom>
        </p:spPr>
        <p:txBody>
          <a:bodyPr wrap="square">
            <a:spAutoFit/>
          </a:bodyPr>
          <a:lstStyle/>
          <a:p>
            <a:pPr algn="just"/>
            <a:r>
              <a:rPr lang="ru-RU" sz="2800" b="1" dirty="0">
                <a:latin typeface="Times New Roman" panose="02020603050405020304" pitchFamily="18" charset="0"/>
                <a:cs typeface="Times New Roman" panose="02020603050405020304" pitchFamily="18" charset="0"/>
              </a:rPr>
              <a:t>Перечень обстоятельств, отягчающих ответственность и учитываемых при расчете размера </a:t>
            </a:r>
            <a:r>
              <a:rPr lang="ru-RU" sz="2800" b="1" dirty="0" smtClean="0">
                <a:latin typeface="Times New Roman" panose="02020603050405020304" pitchFamily="18" charset="0"/>
                <a:cs typeface="Times New Roman" panose="02020603050405020304" pitchFamily="18" charset="0"/>
              </a:rPr>
              <a:t>штрафа:</a:t>
            </a:r>
          </a:p>
          <a:p>
            <a:pPr algn="just"/>
            <a:r>
              <a:rPr lang="ru-RU" sz="2800" b="1" dirty="0" smtClean="0">
                <a:latin typeface="Times New Roman" panose="02020603050405020304" pitchFamily="18" charset="0"/>
                <a:cs typeface="Times New Roman" panose="02020603050405020304" pitchFamily="18" charset="0"/>
              </a:rPr>
              <a:t> </a:t>
            </a:r>
            <a:endParaRPr lang="ru-RU" sz="2800" b="1" dirty="0">
              <a:latin typeface="Times New Roman" panose="02020603050405020304" pitchFamily="18" charset="0"/>
              <a:cs typeface="Times New Roman" panose="02020603050405020304" pitchFamily="18" charset="0"/>
            </a:endParaRPr>
          </a:p>
          <a:p>
            <a:pPr algn="just"/>
            <a:r>
              <a:rPr lang="ru-RU" sz="2800" dirty="0">
                <a:latin typeface="Times New Roman" panose="02020603050405020304" pitchFamily="18" charset="0"/>
                <a:cs typeface="Times New Roman" panose="02020603050405020304" pitchFamily="18" charset="0"/>
              </a:rPr>
              <a:t>Повторное нарушение юридическим лицом правил конкуренции, если за совершение первого нарушения указанное юридическое лицо уже подвергалось наказанию в виде штрафа в течение года со дня окончания исполнения решения о назначении наказания. </a:t>
            </a:r>
            <a:r>
              <a:rPr lang="ru-RU" sz="2800" dirty="0" smtClean="0">
                <a:latin typeface="Times New Roman" panose="02020603050405020304" pitchFamily="18" charset="0"/>
                <a:cs typeface="Times New Roman" panose="02020603050405020304" pitchFamily="18" charset="0"/>
              </a:rPr>
              <a:t>Длящееся </a:t>
            </a:r>
            <a:r>
              <a:rPr lang="ru-RU" sz="2800" dirty="0">
                <a:latin typeface="Times New Roman" panose="02020603050405020304" pitchFamily="18" charset="0"/>
                <a:cs typeface="Times New Roman" panose="02020603050405020304" pitchFamily="18" charset="0"/>
              </a:rPr>
              <a:t>(в течение 1 года и более) нарушение юридическим лицом правил конкуренции. </a:t>
            </a:r>
            <a:endParaRPr lang="ru-RU" sz="2800" dirty="0" smtClean="0">
              <a:latin typeface="Times New Roman" panose="02020603050405020304" pitchFamily="18" charset="0"/>
              <a:cs typeface="Times New Roman" panose="02020603050405020304" pitchFamily="18" charset="0"/>
            </a:endParaRPr>
          </a:p>
          <a:p>
            <a:pPr algn="just"/>
            <a:r>
              <a:rPr lang="ru-RU" sz="2800" dirty="0" smtClean="0">
                <a:latin typeface="Times New Roman" panose="02020603050405020304" pitchFamily="18" charset="0"/>
                <a:cs typeface="Times New Roman" panose="02020603050405020304" pitchFamily="18" charset="0"/>
              </a:rPr>
              <a:t>Организация </a:t>
            </a:r>
            <a:r>
              <a:rPr lang="ru-RU" sz="2800" dirty="0">
                <a:latin typeface="Times New Roman" panose="02020603050405020304" pitchFamily="18" charset="0"/>
                <a:cs typeface="Times New Roman" panose="02020603050405020304" pitchFamily="18" charset="0"/>
              </a:rPr>
              <a:t>юридическим лицом ограничивающих конкуренцию соглашений или согласованных действий, нарушающих правила конкуренции.</a:t>
            </a:r>
            <a:endParaRPr lang="ru-RU"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504356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84311" y="1687132"/>
            <a:ext cx="10018713" cy="2318198"/>
          </a:xfrm>
        </p:spPr>
        <p:txBody>
          <a:bodyPr/>
          <a:lstStyle/>
          <a:p>
            <a:r>
              <a:rPr lang="ru-RU" b="1" dirty="0" smtClean="0">
                <a:latin typeface="Times New Roman" panose="02020603050405020304" pitchFamily="18" charset="0"/>
                <a:cs typeface="Times New Roman" panose="02020603050405020304" pitchFamily="18" charset="0"/>
              </a:rPr>
              <a:t>Спасибо за внимание!!!</a:t>
            </a:r>
            <a:endParaRPr lang="ru-RU"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709566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84311" y="914400"/>
            <a:ext cx="10580689" cy="5602310"/>
          </a:xfrm>
        </p:spPr>
        <p:txBody>
          <a:bodyPr>
            <a:normAutofit fontScale="90000"/>
          </a:bodyPr>
          <a:lstStyle/>
          <a:p>
            <a:r>
              <a:rPr lang="ru-RU" sz="2200" dirty="0">
                <a:solidFill>
                  <a:schemeClr val="tx2"/>
                </a:solidFill>
                <a:latin typeface="Times New Roman" pitchFamily="18" charset="0"/>
                <a:cs typeface="Times New Roman" pitchFamily="18" charset="0"/>
              </a:rPr>
              <a:t/>
            </a:r>
            <a:br>
              <a:rPr lang="ru-RU" sz="2200" dirty="0">
                <a:solidFill>
                  <a:schemeClr val="tx2"/>
                </a:solidFill>
                <a:latin typeface="Times New Roman" pitchFamily="18" charset="0"/>
                <a:cs typeface="Times New Roman" pitchFamily="18" charset="0"/>
              </a:rPr>
            </a:br>
            <a:r>
              <a:rPr lang="ru-RU" sz="2200" b="1" dirty="0" smtClean="0">
                <a:solidFill>
                  <a:schemeClr val="tx2"/>
                </a:solidFill>
                <a:latin typeface="Times New Roman" pitchFamily="18" charset="0"/>
                <a:cs typeface="Times New Roman" pitchFamily="18" charset="0"/>
              </a:rPr>
              <a:t>ЕАЭС </a:t>
            </a:r>
            <a:r>
              <a:rPr lang="ru-RU" sz="2200" b="1" dirty="0">
                <a:solidFill>
                  <a:schemeClr val="tx2"/>
                </a:solidFill>
                <a:latin typeface="Times New Roman" pitchFamily="18" charset="0"/>
                <a:cs typeface="Times New Roman" pitchFamily="18" charset="0"/>
              </a:rPr>
              <a:t>создан в целях всесторонней модернизации, кооперации и повышения конкурентоспособности национальных экономик и создания условий для стабильного развития в интересах повышения жизненного уровня населения государств-членов</a:t>
            </a:r>
            <a:r>
              <a:rPr lang="ru-RU" sz="2200" b="1" dirty="0" smtClean="0">
                <a:solidFill>
                  <a:schemeClr val="tx2"/>
                </a:solidFill>
                <a:latin typeface="Times New Roman" pitchFamily="18" charset="0"/>
                <a:cs typeface="Times New Roman" pitchFamily="18" charset="0"/>
              </a:rPr>
              <a:t>.</a:t>
            </a:r>
            <a:br>
              <a:rPr lang="ru-RU" sz="2200" b="1" dirty="0" smtClean="0">
                <a:solidFill>
                  <a:schemeClr val="tx2"/>
                </a:solidFill>
                <a:latin typeface="Times New Roman" pitchFamily="18" charset="0"/>
                <a:cs typeface="Times New Roman" pitchFamily="18" charset="0"/>
              </a:rPr>
            </a:br>
            <a:r>
              <a:rPr lang="ru-RU" sz="2200" dirty="0" smtClean="0">
                <a:solidFill>
                  <a:schemeClr val="tx2"/>
                </a:solidFill>
                <a:latin typeface="Times New Roman" pitchFamily="18" charset="0"/>
                <a:cs typeface="Times New Roman" pitchFamily="18" charset="0"/>
              </a:rPr>
              <a:t/>
            </a:r>
            <a:br>
              <a:rPr lang="ru-RU" sz="2200" dirty="0" smtClean="0">
                <a:solidFill>
                  <a:schemeClr val="tx2"/>
                </a:solidFill>
                <a:latin typeface="Times New Roman" pitchFamily="18" charset="0"/>
                <a:cs typeface="Times New Roman" pitchFamily="18" charset="0"/>
              </a:rPr>
            </a:br>
            <a:r>
              <a:rPr lang="ru-RU" sz="2700" dirty="0" smtClean="0">
                <a:solidFill>
                  <a:schemeClr val="tx2"/>
                </a:solidFill>
                <a:latin typeface="Times New Roman" pitchFamily="18" charset="0"/>
                <a:cs typeface="Times New Roman" pitchFamily="18" charset="0"/>
              </a:rPr>
              <a:t>Органами </a:t>
            </a:r>
            <a:r>
              <a:rPr lang="ru-RU" sz="2700" dirty="0">
                <a:solidFill>
                  <a:schemeClr val="tx2"/>
                </a:solidFill>
                <a:latin typeface="Times New Roman" pitchFamily="18" charset="0"/>
                <a:cs typeface="Times New Roman" pitchFamily="18" charset="0"/>
              </a:rPr>
              <a:t>Союза </a:t>
            </a:r>
            <a:r>
              <a:rPr lang="ru-RU" sz="2700" dirty="0" smtClean="0">
                <a:solidFill>
                  <a:schemeClr val="tx2"/>
                </a:solidFill>
                <a:latin typeface="Times New Roman" pitchFamily="18" charset="0"/>
                <a:cs typeface="Times New Roman" pitchFamily="18" charset="0"/>
              </a:rPr>
              <a:t>являются:</a:t>
            </a:r>
            <a:br>
              <a:rPr lang="ru-RU" sz="2700" dirty="0" smtClean="0">
                <a:solidFill>
                  <a:schemeClr val="tx2"/>
                </a:solidFill>
                <a:latin typeface="Times New Roman" pitchFamily="18" charset="0"/>
                <a:cs typeface="Times New Roman" pitchFamily="18" charset="0"/>
              </a:rPr>
            </a:br>
            <a:r>
              <a:rPr lang="ru-RU" sz="2700" dirty="0" smtClean="0">
                <a:solidFill>
                  <a:schemeClr val="tx2"/>
                </a:solidFill>
                <a:latin typeface="Times New Roman" pitchFamily="18" charset="0"/>
                <a:cs typeface="Times New Roman" pitchFamily="18" charset="0"/>
              </a:rPr>
              <a:t>Высший Евразийский экономический совет</a:t>
            </a:r>
            <a:br>
              <a:rPr lang="ru-RU" sz="2700" dirty="0" smtClean="0">
                <a:solidFill>
                  <a:schemeClr val="tx2"/>
                </a:solidFill>
                <a:latin typeface="Times New Roman" pitchFamily="18" charset="0"/>
                <a:cs typeface="Times New Roman" pitchFamily="18" charset="0"/>
              </a:rPr>
            </a:br>
            <a:r>
              <a:rPr lang="ru-RU" sz="2700" dirty="0" smtClean="0">
                <a:solidFill>
                  <a:schemeClr val="tx2"/>
                </a:solidFill>
                <a:latin typeface="Times New Roman" pitchFamily="18" charset="0"/>
                <a:cs typeface="Times New Roman" pitchFamily="18" charset="0"/>
              </a:rPr>
              <a:t/>
            </a:r>
            <a:br>
              <a:rPr lang="ru-RU" sz="2700" dirty="0" smtClean="0">
                <a:solidFill>
                  <a:schemeClr val="tx2"/>
                </a:solidFill>
                <a:latin typeface="Times New Roman" pitchFamily="18" charset="0"/>
                <a:cs typeface="Times New Roman" pitchFamily="18" charset="0"/>
              </a:rPr>
            </a:br>
            <a:r>
              <a:rPr lang="ru-RU" sz="2700" dirty="0" smtClean="0">
                <a:solidFill>
                  <a:schemeClr val="tx2"/>
                </a:solidFill>
                <a:latin typeface="Times New Roman" pitchFamily="18" charset="0"/>
                <a:cs typeface="Times New Roman" pitchFamily="18" charset="0"/>
              </a:rPr>
              <a:t>Евразийский </a:t>
            </a:r>
            <a:r>
              <a:rPr lang="ru-RU" sz="2700" dirty="0">
                <a:solidFill>
                  <a:schemeClr val="tx2"/>
                </a:solidFill>
                <a:latin typeface="Times New Roman" pitchFamily="18" charset="0"/>
                <a:cs typeface="Times New Roman" pitchFamily="18" charset="0"/>
              </a:rPr>
              <a:t>межправительственный </a:t>
            </a:r>
            <a:r>
              <a:rPr lang="ru-RU" sz="2700" dirty="0" smtClean="0">
                <a:solidFill>
                  <a:schemeClr val="tx2"/>
                </a:solidFill>
                <a:latin typeface="Times New Roman" pitchFamily="18" charset="0"/>
                <a:cs typeface="Times New Roman" pitchFamily="18" charset="0"/>
              </a:rPr>
              <a:t>совет</a:t>
            </a:r>
            <a:br>
              <a:rPr lang="ru-RU" sz="2700" dirty="0" smtClean="0">
                <a:solidFill>
                  <a:schemeClr val="tx2"/>
                </a:solidFill>
                <a:latin typeface="Times New Roman" pitchFamily="18" charset="0"/>
                <a:cs typeface="Times New Roman" pitchFamily="18" charset="0"/>
              </a:rPr>
            </a:br>
            <a:r>
              <a:rPr lang="ru-RU" sz="2700" dirty="0">
                <a:solidFill>
                  <a:schemeClr val="tx2"/>
                </a:solidFill>
                <a:latin typeface="Times New Roman" pitchFamily="18" charset="0"/>
                <a:cs typeface="Times New Roman" pitchFamily="18" charset="0"/>
              </a:rPr>
              <a:t/>
            </a:r>
            <a:br>
              <a:rPr lang="ru-RU" sz="2700" dirty="0">
                <a:solidFill>
                  <a:schemeClr val="tx2"/>
                </a:solidFill>
                <a:latin typeface="Times New Roman" pitchFamily="18" charset="0"/>
                <a:cs typeface="Times New Roman" pitchFamily="18" charset="0"/>
              </a:rPr>
            </a:br>
            <a:r>
              <a:rPr lang="ru-RU" sz="2700" dirty="0" smtClean="0">
                <a:solidFill>
                  <a:schemeClr val="tx2"/>
                </a:solidFill>
                <a:latin typeface="Times New Roman" pitchFamily="18" charset="0"/>
                <a:cs typeface="Times New Roman" pitchFamily="18" charset="0"/>
              </a:rPr>
              <a:t>Евразийская экономическая комиссия</a:t>
            </a:r>
            <a:br>
              <a:rPr lang="ru-RU" sz="2700" dirty="0" smtClean="0">
                <a:solidFill>
                  <a:schemeClr val="tx2"/>
                </a:solidFill>
                <a:latin typeface="Times New Roman" pitchFamily="18" charset="0"/>
                <a:cs typeface="Times New Roman" pitchFamily="18" charset="0"/>
              </a:rPr>
            </a:br>
            <a:r>
              <a:rPr lang="ru-RU" sz="2700" dirty="0">
                <a:solidFill>
                  <a:schemeClr val="tx2"/>
                </a:solidFill>
                <a:latin typeface="Times New Roman" pitchFamily="18" charset="0"/>
                <a:cs typeface="Times New Roman" pitchFamily="18" charset="0"/>
              </a:rPr>
              <a:t/>
            </a:r>
            <a:br>
              <a:rPr lang="ru-RU" sz="2700" dirty="0">
                <a:solidFill>
                  <a:schemeClr val="tx2"/>
                </a:solidFill>
                <a:latin typeface="Times New Roman" pitchFamily="18" charset="0"/>
                <a:cs typeface="Times New Roman" pitchFamily="18" charset="0"/>
              </a:rPr>
            </a:br>
            <a:r>
              <a:rPr lang="ru-RU" sz="2700" dirty="0" smtClean="0">
                <a:solidFill>
                  <a:schemeClr val="tx2"/>
                </a:solidFill>
                <a:latin typeface="Times New Roman" pitchFamily="18" charset="0"/>
                <a:cs typeface="Times New Roman" pitchFamily="18" charset="0"/>
              </a:rPr>
              <a:t>Суд евразийского экономического союза</a:t>
            </a:r>
            <a:r>
              <a:rPr lang="ru-RU" sz="2700" dirty="0">
                <a:solidFill>
                  <a:schemeClr val="tx2"/>
                </a:solidFill>
                <a:latin typeface="Times New Roman" pitchFamily="18" charset="0"/>
                <a:cs typeface="Times New Roman" pitchFamily="18" charset="0"/>
              </a:rPr>
              <a:t/>
            </a:r>
            <a:br>
              <a:rPr lang="ru-RU" sz="2700" dirty="0">
                <a:solidFill>
                  <a:schemeClr val="tx2"/>
                </a:solidFill>
                <a:latin typeface="Times New Roman" pitchFamily="18" charset="0"/>
                <a:cs typeface="Times New Roman" pitchFamily="18" charset="0"/>
              </a:rPr>
            </a:br>
            <a:r>
              <a:rPr lang="ru-RU" sz="2200" dirty="0">
                <a:solidFill>
                  <a:schemeClr val="tx2"/>
                </a:solidFill>
                <a:latin typeface="Times New Roman" pitchFamily="18" charset="0"/>
                <a:cs typeface="Times New Roman" pitchFamily="18" charset="0"/>
              </a:rPr>
              <a:t/>
            </a:r>
            <a:br>
              <a:rPr lang="ru-RU" sz="2200" dirty="0">
                <a:solidFill>
                  <a:schemeClr val="tx2"/>
                </a:solidFill>
                <a:latin typeface="Times New Roman" pitchFamily="18" charset="0"/>
                <a:cs typeface="Times New Roman" pitchFamily="18" charset="0"/>
              </a:rPr>
            </a:br>
            <a:endParaRPr lang="ru-RU" sz="2200" dirty="0">
              <a:solidFill>
                <a:schemeClr val="tx2"/>
              </a:solidFill>
              <a:latin typeface="Times New Roman" pitchFamily="18" charset="0"/>
              <a:cs typeface="Times New Roman" pitchFamily="18" charset="0"/>
            </a:endParaRPr>
          </a:p>
        </p:txBody>
      </p:sp>
    </p:spTree>
    <p:extLst>
      <p:ext uri="{BB962C8B-B14F-4D97-AF65-F5344CB8AC3E}">
        <p14:creationId xmlns:p14="http://schemas.microsoft.com/office/powerpoint/2010/main" val="31403171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84311" y="482600"/>
            <a:ext cx="10479089" cy="6019800"/>
          </a:xfrm>
        </p:spPr>
        <p:txBody>
          <a:bodyPr>
            <a:normAutofit fontScale="90000"/>
          </a:bodyPr>
          <a:lstStyle/>
          <a:p>
            <a:pPr algn="l"/>
            <a:r>
              <a:rPr lang="ru-RU" sz="2000" b="1" dirty="0" smtClean="0">
                <a:latin typeface="Times New Roman" pitchFamily="18" charset="0"/>
                <a:cs typeface="Times New Roman" pitchFamily="18" charset="0"/>
              </a:rPr>
              <a:t/>
            </a:r>
            <a:br>
              <a:rPr lang="ru-RU" sz="2000" b="1" dirty="0" smtClean="0">
                <a:latin typeface="Times New Roman" pitchFamily="18" charset="0"/>
                <a:cs typeface="Times New Roman" pitchFamily="18" charset="0"/>
              </a:rPr>
            </a:br>
            <a:r>
              <a:rPr lang="ru-RU" sz="2400" b="1" dirty="0" smtClean="0">
                <a:latin typeface="Times New Roman" pitchFamily="18" charset="0"/>
                <a:cs typeface="Times New Roman" pitchFamily="18" charset="0"/>
              </a:rPr>
              <a:t>Евразийская экономическая комиссия (ЕЭК - Комиссия) </a:t>
            </a:r>
            <a:r>
              <a:rPr lang="ru-RU" sz="2400" dirty="0">
                <a:latin typeface="Times New Roman" pitchFamily="18" charset="0"/>
                <a:cs typeface="Times New Roman" pitchFamily="18" charset="0"/>
              </a:rPr>
              <a:t>является постоянно действующим регулирующим органом </a:t>
            </a:r>
            <a:r>
              <a:rPr lang="ru-RU" sz="2400" dirty="0" smtClean="0">
                <a:latin typeface="Times New Roman" pitchFamily="18" charset="0"/>
                <a:cs typeface="Times New Roman" pitchFamily="18" charset="0"/>
              </a:rPr>
              <a:t>ЕАЭС (Союз</a:t>
            </a:r>
            <a:r>
              <a:rPr lang="ru-RU" sz="2400" dirty="0">
                <a:latin typeface="Times New Roman" pitchFamily="18" charset="0"/>
                <a:cs typeface="Times New Roman" pitchFamily="18" charset="0"/>
              </a:rPr>
              <a:t>). </a:t>
            </a:r>
            <a:r>
              <a:rPr lang="ru-RU" sz="2400" dirty="0" smtClean="0">
                <a:latin typeface="Times New Roman" pitchFamily="18" charset="0"/>
                <a:cs typeface="Times New Roman" pitchFamily="18" charset="0"/>
              </a:rPr>
              <a:t/>
            </a:r>
            <a:br>
              <a:rPr lang="ru-RU" sz="2400" dirty="0" smtClean="0">
                <a:latin typeface="Times New Roman" pitchFamily="18" charset="0"/>
                <a:cs typeface="Times New Roman" pitchFamily="18" charset="0"/>
              </a:rPr>
            </a:br>
            <a:r>
              <a:rPr lang="ru-RU" sz="2400" dirty="0" smtClean="0">
                <a:latin typeface="Times New Roman" pitchFamily="18" charset="0"/>
                <a:cs typeface="Times New Roman" pitchFamily="18" charset="0"/>
              </a:rPr>
              <a:t>ЕЭК </a:t>
            </a:r>
            <a:r>
              <a:rPr lang="ru-RU" sz="2400" dirty="0">
                <a:latin typeface="Times New Roman" pitchFamily="18" charset="0"/>
                <a:cs typeface="Times New Roman" pitchFamily="18" charset="0"/>
              </a:rPr>
              <a:t>состоит из </a:t>
            </a:r>
            <a:r>
              <a:rPr lang="ru-RU" sz="2400" b="1" dirty="0" smtClean="0">
                <a:latin typeface="Times New Roman" pitchFamily="18" charset="0"/>
                <a:cs typeface="Times New Roman" pitchFamily="18" charset="0"/>
              </a:rPr>
              <a:t>Совета </a:t>
            </a:r>
            <a:r>
              <a:rPr lang="ru-RU" sz="2400" b="1" dirty="0">
                <a:latin typeface="Times New Roman" pitchFamily="18" charset="0"/>
                <a:cs typeface="Times New Roman" pitchFamily="18" charset="0"/>
              </a:rPr>
              <a:t>и </a:t>
            </a:r>
            <a:r>
              <a:rPr lang="ru-RU" sz="2400" b="1" dirty="0" smtClean="0">
                <a:latin typeface="Times New Roman" pitchFamily="18" charset="0"/>
                <a:cs typeface="Times New Roman" pitchFamily="18" charset="0"/>
              </a:rPr>
              <a:t>Коллегии</a:t>
            </a:r>
            <a:r>
              <a:rPr lang="ru-RU" sz="2400" dirty="0">
                <a:latin typeface="Times New Roman" pitchFamily="18" charset="0"/>
                <a:cs typeface="Times New Roman" pitchFamily="18" charset="0"/>
              </a:rPr>
              <a:t>, в </a:t>
            </a:r>
            <a:r>
              <a:rPr lang="ru-RU" sz="2400" b="1" dirty="0" smtClean="0">
                <a:latin typeface="Times New Roman" pitchFamily="18" charset="0"/>
                <a:cs typeface="Times New Roman" pitchFamily="18" charset="0"/>
              </a:rPr>
              <a:t>Совет</a:t>
            </a:r>
            <a:r>
              <a:rPr lang="ru-RU" sz="2400" dirty="0" smtClean="0">
                <a:latin typeface="Times New Roman" pitchFamily="18" charset="0"/>
                <a:cs typeface="Times New Roman" pitchFamily="18" charset="0"/>
              </a:rPr>
              <a:t> </a:t>
            </a:r>
            <a:r>
              <a:rPr lang="ru-RU" sz="2400" dirty="0">
                <a:latin typeface="Times New Roman" pitchFamily="18" charset="0"/>
                <a:cs typeface="Times New Roman" pitchFamily="18" charset="0"/>
              </a:rPr>
              <a:t>войдёт по одному вице-премьеру от </a:t>
            </a:r>
            <a:r>
              <a:rPr lang="ru-RU" sz="2400" dirty="0" smtClean="0">
                <a:latin typeface="Times New Roman" pitchFamily="18" charset="0"/>
                <a:cs typeface="Times New Roman" pitchFamily="18" charset="0"/>
              </a:rPr>
              <a:t>Правительства </a:t>
            </a:r>
            <a:r>
              <a:rPr lang="ru-RU" sz="2400" dirty="0">
                <a:latin typeface="Times New Roman" pitchFamily="18" charset="0"/>
                <a:cs typeface="Times New Roman" pitchFamily="18" charset="0"/>
              </a:rPr>
              <a:t>каждой страны, в состав </a:t>
            </a:r>
            <a:r>
              <a:rPr lang="ru-RU" sz="2400" b="1" dirty="0" smtClean="0">
                <a:latin typeface="Times New Roman" pitchFamily="18" charset="0"/>
                <a:cs typeface="Times New Roman" pitchFamily="18" charset="0"/>
              </a:rPr>
              <a:t>Коллегии</a:t>
            </a:r>
            <a:r>
              <a:rPr lang="ru-RU" sz="2400" dirty="0">
                <a:latin typeface="Times New Roman" pitchFamily="18" charset="0"/>
                <a:cs typeface="Times New Roman" pitchFamily="18" charset="0"/>
              </a:rPr>
              <a:t> — по три представителя каждой стороны. Также ЕЭК предусмотрены полномочия по созданию </a:t>
            </a:r>
            <a:r>
              <a:rPr lang="ru-RU" sz="2400" b="1" dirty="0">
                <a:latin typeface="Times New Roman" pitchFamily="18" charset="0"/>
                <a:cs typeface="Times New Roman" pitchFamily="18" charset="0"/>
              </a:rPr>
              <a:t>департаментов</a:t>
            </a:r>
            <a:r>
              <a:rPr lang="ru-RU" sz="2400" dirty="0">
                <a:latin typeface="Times New Roman" pitchFamily="18" charset="0"/>
                <a:cs typeface="Times New Roman" pitchFamily="18" charset="0"/>
              </a:rPr>
              <a:t>, которые будут готовить решения и заниматься мониторингом в подведомственных отраслях, и консультативных органов. </a:t>
            </a:r>
            <a:r>
              <a:rPr lang="ru-RU" sz="2400" dirty="0" smtClean="0">
                <a:latin typeface="Times New Roman" pitchFamily="18" charset="0"/>
                <a:cs typeface="Times New Roman" pitchFamily="18" charset="0"/>
              </a:rPr>
              <a:t/>
            </a:r>
            <a:br>
              <a:rPr lang="ru-RU" sz="2400" dirty="0" smtClean="0">
                <a:latin typeface="Times New Roman" pitchFamily="18" charset="0"/>
                <a:cs typeface="Times New Roman" pitchFamily="18" charset="0"/>
              </a:rPr>
            </a:br>
            <a:r>
              <a:rPr lang="ru-RU" sz="2400" dirty="0" smtClean="0">
                <a:latin typeface="Times New Roman" pitchFamily="18" charset="0"/>
                <a:cs typeface="Times New Roman" pitchFamily="18" charset="0"/>
              </a:rPr>
              <a:t>Основными задачами Комиссии </a:t>
            </a:r>
            <a:r>
              <a:rPr lang="ru-RU" sz="2400" dirty="0">
                <a:latin typeface="Times New Roman" pitchFamily="18" charset="0"/>
                <a:cs typeface="Times New Roman" pitchFamily="18" charset="0"/>
              </a:rPr>
              <a:t>являются обеспечение условий функционирования и развития Союза, а также выработка предложений в сфере экономической интеграции в рамках </a:t>
            </a:r>
            <a:r>
              <a:rPr lang="ru-RU" sz="2400" dirty="0" smtClean="0">
                <a:latin typeface="Times New Roman" pitchFamily="18" charset="0"/>
                <a:cs typeface="Times New Roman" pitchFamily="18" charset="0"/>
              </a:rPr>
              <a:t>Союза.</a:t>
            </a:r>
            <a:br>
              <a:rPr lang="ru-RU" sz="2400" dirty="0" smtClean="0">
                <a:latin typeface="Times New Roman" pitchFamily="18" charset="0"/>
                <a:cs typeface="Times New Roman" pitchFamily="18" charset="0"/>
              </a:rPr>
            </a:br>
            <a:r>
              <a:rPr lang="ru-RU" sz="2400" dirty="0" smtClean="0">
                <a:latin typeface="Times New Roman" pitchFamily="18" charset="0"/>
                <a:cs typeface="Times New Roman" pitchFamily="18" charset="0"/>
              </a:rPr>
              <a:t>Структурные подразделения антимонопольного органа ответственные за взаимодействие с Комиссией по следующим вопросам:</a:t>
            </a:r>
            <a:r>
              <a:rPr lang="ru-RU" sz="2400" dirty="0">
                <a:latin typeface="Times New Roman" pitchFamily="18" charset="0"/>
                <a:cs typeface="Times New Roman" pitchFamily="18" charset="0"/>
              </a:rPr>
              <a:t/>
            </a:r>
            <a:br>
              <a:rPr lang="ru-RU" sz="2400" dirty="0">
                <a:latin typeface="Times New Roman" pitchFamily="18" charset="0"/>
                <a:cs typeface="Times New Roman" pitchFamily="18" charset="0"/>
              </a:rPr>
            </a:br>
            <a:r>
              <a:rPr lang="ky-KG" sz="2400" dirty="0" smtClean="0">
                <a:latin typeface="Times New Roman" pitchFamily="18" charset="0"/>
                <a:cs typeface="Times New Roman" pitchFamily="18" charset="0"/>
              </a:rPr>
              <a:t>- </a:t>
            </a:r>
            <a:r>
              <a:rPr lang="ky-KG" sz="2400" b="1" dirty="0">
                <a:latin typeface="Times New Roman" pitchFamily="18" charset="0"/>
                <a:cs typeface="Times New Roman" pitchFamily="18" charset="0"/>
              </a:rPr>
              <a:t>интеллектуальная собственность, защита прав потребителей, </a:t>
            </a:r>
            <a:r>
              <a:rPr lang="ky-KG" sz="2400" b="1" dirty="0" smtClean="0">
                <a:latin typeface="Times New Roman" pitchFamily="18" charset="0"/>
                <a:cs typeface="Times New Roman" pitchFamily="18" charset="0"/>
              </a:rPr>
              <a:t>реклама</a:t>
            </a:r>
            <a:r>
              <a:rPr lang="ru-RU" sz="2400" dirty="0" smtClean="0">
                <a:latin typeface="Times New Roman" pitchFamily="18" charset="0"/>
                <a:cs typeface="Times New Roman" pitchFamily="18" charset="0"/>
              </a:rPr>
              <a:t/>
            </a:r>
            <a:br>
              <a:rPr lang="ru-RU" sz="2400" dirty="0" smtClean="0">
                <a:latin typeface="Times New Roman" pitchFamily="18" charset="0"/>
                <a:cs typeface="Times New Roman" pitchFamily="18" charset="0"/>
              </a:rPr>
            </a:br>
            <a:r>
              <a:rPr lang="ky-KG" sz="2400" dirty="0" smtClean="0">
                <a:latin typeface="Times New Roman" pitchFamily="18" charset="0"/>
                <a:cs typeface="Times New Roman" pitchFamily="18" charset="0"/>
              </a:rPr>
              <a:t>- </a:t>
            </a:r>
            <a:r>
              <a:rPr lang="ky-KG" sz="2400" b="1" dirty="0">
                <a:latin typeface="Times New Roman" pitchFamily="18" charset="0"/>
                <a:cs typeface="Times New Roman" pitchFamily="18" charset="0"/>
              </a:rPr>
              <a:t>естественные </a:t>
            </a:r>
            <a:r>
              <a:rPr lang="ky-KG" sz="2400" b="1" dirty="0" smtClean="0">
                <a:latin typeface="Times New Roman" pitchFamily="18" charset="0"/>
                <a:cs typeface="Times New Roman" pitchFamily="18" charset="0"/>
              </a:rPr>
              <a:t>монополии</a:t>
            </a:r>
            <a:r>
              <a:rPr lang="ru-RU" sz="2400" dirty="0">
                <a:latin typeface="Times New Roman" pitchFamily="18" charset="0"/>
                <a:cs typeface="Times New Roman" pitchFamily="18" charset="0"/>
              </a:rPr>
              <a:t/>
            </a:r>
            <a:br>
              <a:rPr lang="ru-RU" sz="2400" dirty="0">
                <a:latin typeface="Times New Roman" pitchFamily="18" charset="0"/>
                <a:cs typeface="Times New Roman" pitchFamily="18" charset="0"/>
              </a:rPr>
            </a:br>
            <a:r>
              <a:rPr lang="ky-KG" sz="2400" dirty="0">
                <a:latin typeface="Times New Roman" pitchFamily="18" charset="0"/>
                <a:cs typeface="Times New Roman" pitchFamily="18" charset="0"/>
              </a:rPr>
              <a:t>- </a:t>
            </a:r>
            <a:r>
              <a:rPr lang="ky-KG" sz="2400" b="1" dirty="0">
                <a:latin typeface="Times New Roman" pitchFamily="18" charset="0"/>
                <a:cs typeface="Times New Roman" pitchFamily="18" charset="0"/>
              </a:rPr>
              <a:t>конкурентная политика </a:t>
            </a:r>
            <a:r>
              <a:rPr lang="ru-RU" sz="2400" dirty="0">
                <a:latin typeface="Times New Roman" pitchFamily="18" charset="0"/>
                <a:cs typeface="Times New Roman" pitchFamily="18" charset="0"/>
              </a:rPr>
              <a:t/>
            </a:r>
            <a:br>
              <a:rPr lang="ru-RU" sz="2400" dirty="0">
                <a:latin typeface="Times New Roman" pitchFamily="18" charset="0"/>
                <a:cs typeface="Times New Roman" pitchFamily="18" charset="0"/>
              </a:rPr>
            </a:br>
            <a:r>
              <a:rPr lang="ky-KG" sz="2400" dirty="0">
                <a:latin typeface="Times New Roman" pitchFamily="18" charset="0"/>
                <a:cs typeface="Times New Roman" pitchFamily="18" charset="0"/>
              </a:rPr>
              <a:t>- </a:t>
            </a:r>
            <a:r>
              <a:rPr lang="ky-KG" sz="2400" b="1" dirty="0">
                <a:latin typeface="Times New Roman" pitchFamily="18" charset="0"/>
                <a:cs typeface="Times New Roman" pitchFamily="18" charset="0"/>
              </a:rPr>
              <a:t>государственные </a:t>
            </a:r>
            <a:r>
              <a:rPr lang="ky-KG" sz="2400" b="1" dirty="0" smtClean="0">
                <a:latin typeface="Times New Roman" pitchFamily="18" charset="0"/>
                <a:cs typeface="Times New Roman" pitchFamily="18" charset="0"/>
              </a:rPr>
              <a:t>закупки</a:t>
            </a:r>
            <a:r>
              <a:rPr lang="ru-RU" sz="2400" dirty="0"/>
              <a:t/>
            </a:r>
            <a:br>
              <a:rPr lang="ru-RU" sz="2400" dirty="0"/>
            </a:br>
            <a:endParaRPr lang="ru-RU" sz="2400" dirty="0"/>
          </a:p>
        </p:txBody>
      </p:sp>
    </p:spTree>
    <p:extLst>
      <p:ext uri="{BB962C8B-B14F-4D97-AF65-F5344CB8AC3E}">
        <p14:creationId xmlns:p14="http://schemas.microsoft.com/office/powerpoint/2010/main" val="32114726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39403" y="0"/>
            <a:ext cx="10852597" cy="6858000"/>
          </a:xfrm>
        </p:spPr>
        <p:txBody>
          <a:bodyPr>
            <a:noAutofit/>
          </a:bodyPr>
          <a:lstStyle/>
          <a:p>
            <a:pPr algn="l"/>
            <a:r>
              <a:rPr lang="ru-RU" sz="1800" b="1" dirty="0" smtClean="0">
                <a:latin typeface="Times New Roman" pitchFamily="18" charset="0"/>
                <a:cs typeface="Times New Roman" pitchFamily="18" charset="0"/>
              </a:rPr>
              <a:t>Суд Евразийского экономического союза</a:t>
            </a:r>
            <a:r>
              <a:rPr lang="ru-RU" sz="1800" dirty="0">
                <a:latin typeface="Times New Roman" pitchFamily="18" charset="0"/>
                <a:cs typeface="Times New Roman" pitchFamily="18" charset="0"/>
              </a:rPr>
              <a:t>.</a:t>
            </a:r>
            <a:r>
              <a:rPr lang="ru-RU" sz="1800" dirty="0" smtClean="0">
                <a:latin typeface="Times New Roman" pitchFamily="18" charset="0"/>
                <a:cs typeface="Times New Roman" pitchFamily="18" charset="0"/>
              </a:rPr>
              <a:t/>
            </a:r>
            <a:br>
              <a:rPr lang="ru-RU" sz="1800" dirty="0" smtClean="0">
                <a:latin typeface="Times New Roman" pitchFamily="18" charset="0"/>
                <a:cs typeface="Times New Roman" pitchFamily="18" charset="0"/>
              </a:rPr>
            </a:br>
            <a:r>
              <a:rPr lang="ru-RU" sz="1800" dirty="0" smtClean="0">
                <a:latin typeface="Times New Roman" pitchFamily="18" charset="0"/>
                <a:cs typeface="Times New Roman" pitchFamily="18" charset="0"/>
              </a:rPr>
              <a:t>В соответствии со статьей 19 «Суд Союза» Договора о Евразийском экономическом союзе от 29 мая 2014 года (далее –Договор) Суд является постоянно действующим судебным органом Союза.</a:t>
            </a:r>
            <a:br>
              <a:rPr lang="ru-RU" sz="1800" dirty="0" smtClean="0">
                <a:latin typeface="Times New Roman" pitchFamily="18" charset="0"/>
                <a:cs typeface="Times New Roman" pitchFamily="18" charset="0"/>
              </a:rPr>
            </a:br>
            <a:r>
              <a:rPr lang="ru-RU" sz="1800" dirty="0" smtClean="0">
                <a:latin typeface="Times New Roman" pitchFamily="18" charset="0"/>
                <a:cs typeface="Times New Roman" pitchFamily="18" charset="0"/>
              </a:rPr>
              <a:t/>
            </a:r>
            <a:br>
              <a:rPr lang="ru-RU" sz="1800" dirty="0" smtClean="0">
                <a:latin typeface="Times New Roman" pitchFamily="18" charset="0"/>
                <a:cs typeface="Times New Roman" pitchFamily="18" charset="0"/>
              </a:rPr>
            </a:br>
            <a:r>
              <a:rPr lang="ru-RU" sz="1800" dirty="0" smtClean="0">
                <a:latin typeface="Times New Roman" pitchFamily="18" charset="0"/>
                <a:cs typeface="Times New Roman" pitchFamily="18" charset="0"/>
              </a:rPr>
              <a:t>Суд рассматривает споры, возникающие по вопросам реализации Договора, международных договоров в рамках Союза и (или) решений органов Союза:</a:t>
            </a:r>
            <a:br>
              <a:rPr lang="ru-RU" sz="1800" dirty="0" smtClean="0">
                <a:latin typeface="Times New Roman" pitchFamily="18" charset="0"/>
                <a:cs typeface="Times New Roman" pitchFamily="18" charset="0"/>
              </a:rPr>
            </a:br>
            <a:r>
              <a:rPr lang="ru-RU" sz="1800" b="1" dirty="0" smtClean="0">
                <a:latin typeface="Times New Roman" pitchFamily="18" charset="0"/>
                <a:cs typeface="Times New Roman" pitchFamily="18" charset="0"/>
              </a:rPr>
              <a:t>1) по заявлению государства-члена:</a:t>
            </a:r>
            <a:br>
              <a:rPr lang="ru-RU" sz="1800" b="1" dirty="0" smtClean="0">
                <a:latin typeface="Times New Roman" pitchFamily="18" charset="0"/>
                <a:cs typeface="Times New Roman" pitchFamily="18" charset="0"/>
              </a:rPr>
            </a:br>
            <a:r>
              <a:rPr lang="ru-RU" sz="1800" dirty="0" smtClean="0">
                <a:latin typeface="Times New Roman" pitchFamily="18" charset="0"/>
                <a:cs typeface="Times New Roman" pitchFamily="18" charset="0"/>
              </a:rPr>
              <a:t>о соответствии международного договора в рамках Союза или его отдельных положений Договору;</a:t>
            </a:r>
            <a:br>
              <a:rPr lang="ru-RU" sz="1800" dirty="0" smtClean="0">
                <a:latin typeface="Times New Roman" pitchFamily="18" charset="0"/>
                <a:cs typeface="Times New Roman" pitchFamily="18" charset="0"/>
              </a:rPr>
            </a:br>
            <a:r>
              <a:rPr lang="ru-RU" sz="1800" dirty="0" smtClean="0">
                <a:latin typeface="Times New Roman" pitchFamily="18" charset="0"/>
                <a:cs typeface="Times New Roman" pitchFamily="18" charset="0"/>
              </a:rPr>
              <a:t>о соблюдении другим государством-членом (другими государствами-членами) Договора, международных договоров в рамках Союза и (или) решений органов Союза, а также отдельных положений указанных международных договоров и (или) решений;</a:t>
            </a:r>
            <a:br>
              <a:rPr lang="ru-RU" sz="1800" dirty="0" smtClean="0">
                <a:latin typeface="Times New Roman" pitchFamily="18" charset="0"/>
                <a:cs typeface="Times New Roman" pitchFamily="18" charset="0"/>
              </a:rPr>
            </a:br>
            <a:r>
              <a:rPr lang="ru-RU" sz="1800" dirty="0" smtClean="0">
                <a:latin typeface="Times New Roman" pitchFamily="18" charset="0"/>
                <a:cs typeface="Times New Roman" pitchFamily="18" charset="0"/>
              </a:rPr>
              <a:t>о соответствии решения Комиссии или его отдельных положений Договору, международным договорам в рамках Союза и (или) решениям органов Союза;</a:t>
            </a:r>
            <a:br>
              <a:rPr lang="ru-RU" sz="1800" dirty="0" smtClean="0">
                <a:latin typeface="Times New Roman" pitchFamily="18" charset="0"/>
                <a:cs typeface="Times New Roman" pitchFamily="18" charset="0"/>
              </a:rPr>
            </a:br>
            <a:r>
              <a:rPr lang="ru-RU" sz="1800" dirty="0" smtClean="0">
                <a:latin typeface="Times New Roman" pitchFamily="18" charset="0"/>
                <a:cs typeface="Times New Roman" pitchFamily="18" charset="0"/>
              </a:rPr>
              <a:t>об оспаривании действия (бездействия) Комиссии;</a:t>
            </a:r>
            <a:br>
              <a:rPr lang="ru-RU" sz="1800" dirty="0" smtClean="0">
                <a:latin typeface="Times New Roman" pitchFamily="18" charset="0"/>
                <a:cs typeface="Times New Roman" pitchFamily="18" charset="0"/>
              </a:rPr>
            </a:br>
            <a:r>
              <a:rPr lang="ru-RU" sz="1800" b="1" dirty="0" smtClean="0">
                <a:latin typeface="Times New Roman" pitchFamily="18" charset="0"/>
                <a:cs typeface="Times New Roman" pitchFamily="18" charset="0"/>
              </a:rPr>
              <a:t>2) по заявлению хозяйствующего субъекта:</a:t>
            </a:r>
            <a:br>
              <a:rPr lang="ru-RU" sz="1800" b="1" dirty="0" smtClean="0">
                <a:latin typeface="Times New Roman" pitchFamily="18" charset="0"/>
                <a:cs typeface="Times New Roman" pitchFamily="18" charset="0"/>
              </a:rPr>
            </a:br>
            <a:r>
              <a:rPr lang="ru-RU" sz="1800" b="1" dirty="0" smtClean="0">
                <a:latin typeface="Times New Roman" pitchFamily="18" charset="0"/>
                <a:cs typeface="Times New Roman" pitchFamily="18" charset="0"/>
              </a:rPr>
              <a:t>- </a:t>
            </a:r>
            <a:r>
              <a:rPr lang="ru-RU" sz="1800" dirty="0" smtClean="0">
                <a:latin typeface="Times New Roman" pitchFamily="18" charset="0"/>
                <a:cs typeface="Times New Roman" pitchFamily="18" charset="0"/>
              </a:rPr>
              <a:t>о соответствии решения Комиссии или его отдельных положений, непосредственно затрагивающих права и законные интересы хозяйствующего субъекта в сфере предпринимательской и иной экономической деятельности, Договору и (или) международным договорам в рамках Союза, если такое решение или его отдельные положения повлекли нарушение предоставленных Договором и (или) международными договорами в рамках Союза прав и законных интересов хозяйствующего субъекта;</a:t>
            </a:r>
            <a:br>
              <a:rPr lang="ru-RU" sz="1800" dirty="0" smtClean="0">
                <a:latin typeface="Times New Roman" pitchFamily="18" charset="0"/>
                <a:cs typeface="Times New Roman" pitchFamily="18" charset="0"/>
              </a:rPr>
            </a:br>
            <a:r>
              <a:rPr lang="ru-RU" sz="1800" dirty="0" smtClean="0">
                <a:latin typeface="Times New Roman" pitchFamily="18" charset="0"/>
                <a:cs typeface="Times New Roman" pitchFamily="18" charset="0"/>
              </a:rPr>
              <a:t>- об оспаривании действия (бездействия) Комиссии, непосредственно затрагивающего права и законные интересы хозяйствующего субъекта в сфере предпринимательской и иной экономической деятельности, если такое действие (бездействие) повлекло нарушение предоставленных Договором и (или) международными договорами в рамках Союза прав и законных интересов хозяйствующего субъекта. </a:t>
            </a:r>
            <a:endParaRPr lang="ru-RU" sz="1800" dirty="0">
              <a:latin typeface="Times New Roman" pitchFamily="18" charset="0"/>
              <a:cs typeface="Times New Roman" pitchFamily="18" charset="0"/>
            </a:endParaRPr>
          </a:p>
        </p:txBody>
      </p:sp>
    </p:spTree>
    <p:extLst>
      <p:ext uri="{BB962C8B-B14F-4D97-AF65-F5344CB8AC3E}">
        <p14:creationId xmlns:p14="http://schemas.microsoft.com/office/powerpoint/2010/main" val="34387478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333467" y="785794"/>
            <a:ext cx="9361948" cy="2585323"/>
          </a:xfrm>
          <a:prstGeom prst="rect">
            <a:avLst/>
          </a:prstGeom>
          <a:noFill/>
        </p:spPr>
        <p:txBody>
          <a:bodyPr>
            <a:spAutoFit/>
          </a:bodyPr>
          <a:lstStyle/>
          <a:p>
            <a:pPr algn="ctr"/>
            <a:r>
              <a:rPr lang="ru-RU" sz="5400" b="1" dirty="0" smtClean="0">
                <a:solidFill>
                  <a:schemeClr val="tx1">
                    <a:lumMod val="75000"/>
                    <a:lumOff val="25000"/>
                  </a:schemeClr>
                </a:solidFill>
                <a:latin typeface="Verdana" pitchFamily="34" charset="0"/>
              </a:rPr>
              <a:t>Хозяйствующие субъекты</a:t>
            </a:r>
          </a:p>
          <a:p>
            <a:pPr algn="ctr"/>
            <a:r>
              <a:rPr lang="ru-RU" sz="5400" b="1" dirty="0" smtClean="0">
                <a:solidFill>
                  <a:schemeClr val="tx1">
                    <a:lumMod val="75000"/>
                    <a:lumOff val="25000"/>
                  </a:schemeClr>
                </a:solidFill>
                <a:latin typeface="Verdana" pitchFamily="34" charset="0"/>
              </a:rPr>
              <a:t>в условиях ЕАЭС</a:t>
            </a:r>
            <a:endParaRPr lang="fr-FR" sz="5400" i="1" dirty="0">
              <a:solidFill>
                <a:schemeClr val="tx1">
                  <a:lumMod val="75000"/>
                  <a:lumOff val="25000"/>
                </a:schemeClr>
              </a:solidFill>
            </a:endParaRPr>
          </a:p>
        </p:txBody>
      </p:sp>
      <p:sp>
        <p:nvSpPr>
          <p:cNvPr id="5" name="Прямоугольник 4"/>
          <p:cNvSpPr/>
          <p:nvPr/>
        </p:nvSpPr>
        <p:spPr>
          <a:xfrm>
            <a:off x="476211" y="5857893"/>
            <a:ext cx="11049077" cy="646331"/>
          </a:xfrm>
          <a:prstGeom prst="rect">
            <a:avLst/>
          </a:prstGeom>
        </p:spPr>
        <p:txBody>
          <a:bodyPr wrap="square">
            <a:spAutoFit/>
          </a:bodyPr>
          <a:lstStyle/>
          <a:p>
            <a:pPr algn="ctr" fontAlgn="auto">
              <a:spcBef>
                <a:spcPts val="0"/>
              </a:spcBef>
              <a:spcAft>
                <a:spcPts val="0"/>
              </a:spcAft>
              <a:defRPr/>
            </a:pPr>
            <a:r>
              <a:rPr lang="ru-RU" dirty="0" smtClean="0">
                <a:effectLst>
                  <a:outerShdw blurRad="38100" dist="38100" dir="2700000" algn="tl">
                    <a:srgbClr val="000000">
                      <a:alpha val="43137"/>
                    </a:srgbClr>
                  </a:outerShdw>
                </a:effectLst>
                <a:latin typeface="Book Antiqua" pitchFamily="18" charset="0"/>
              </a:rPr>
              <a:t>Государственное агентство антимонопольного регулирования при Правительстве Кыргызской Республики </a:t>
            </a:r>
            <a:endParaRPr lang="ru-RU" dirty="0">
              <a:latin typeface="Book Antiqua" pitchFamily="18" charset="0"/>
              <a:cs typeface="+mn-cs"/>
            </a:endParaRPr>
          </a:p>
        </p:txBody>
      </p:sp>
    </p:spTree>
    <p:extLst>
      <p:ext uri="{BB962C8B-B14F-4D97-AF65-F5344CB8AC3E}">
        <p14:creationId xmlns:p14="http://schemas.microsoft.com/office/powerpoint/2010/main" val="21850222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87341" y="132009"/>
            <a:ext cx="10018713" cy="795270"/>
          </a:xfrm>
        </p:spPr>
        <p:txBody>
          <a:bodyPr>
            <a:normAutofit/>
          </a:bodyPr>
          <a:lstStyle/>
          <a:p>
            <a:r>
              <a:rPr lang="ru-RU" sz="3200" b="1" dirty="0">
                <a:latin typeface="Times New Roman" panose="02020603050405020304" pitchFamily="18" charset="0"/>
                <a:cs typeface="Times New Roman" panose="02020603050405020304" pitchFamily="18" charset="0"/>
              </a:rPr>
              <a:t>Правовая основа защиты конкуренции в ЕАЭС </a:t>
            </a:r>
          </a:p>
        </p:txBody>
      </p:sp>
      <p:sp>
        <p:nvSpPr>
          <p:cNvPr id="3" name="Объект 2"/>
          <p:cNvSpPr>
            <a:spLocks noGrp="1"/>
          </p:cNvSpPr>
          <p:nvPr>
            <p:ph idx="1"/>
          </p:nvPr>
        </p:nvSpPr>
        <p:spPr>
          <a:xfrm>
            <a:off x="1484310" y="927279"/>
            <a:ext cx="10428648" cy="5808372"/>
          </a:xfrm>
        </p:spPr>
        <p:txBody>
          <a:bodyPr>
            <a:normAutofit fontScale="92500" lnSpcReduction="20000"/>
          </a:bodyPr>
          <a:lstStyle/>
          <a:p>
            <a:pPr marL="0" indent="0">
              <a:buNone/>
            </a:pPr>
            <a:r>
              <a:rPr lang="ru-RU" dirty="0">
                <a:latin typeface="Times New Roman" panose="02020603050405020304" pitchFamily="18" charset="0"/>
                <a:cs typeface="Times New Roman" panose="02020603050405020304" pitchFamily="18" charset="0"/>
              </a:rPr>
              <a:t>• Договор о Евразийском экономическом союзе (раздел XVIII и приложение № 19) </a:t>
            </a:r>
            <a:endParaRPr lang="ru-RU" dirty="0" smtClean="0">
              <a:latin typeface="Times New Roman" panose="02020603050405020304" pitchFamily="18" charset="0"/>
              <a:cs typeface="Times New Roman" panose="02020603050405020304" pitchFamily="18" charset="0"/>
            </a:endParaRPr>
          </a:p>
          <a:p>
            <a:pPr marL="0" indent="0">
              <a:buNone/>
            </a:pPr>
            <a:r>
              <a:rPr lang="ru-RU" dirty="0" smtClean="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Соглашение о порядке защиты конфиденциальной информации и ответственности за ее разглашение при осуществлении Комиссией полномочий по контролю за соблюдением единых правил конкуренции </a:t>
            </a:r>
            <a:endParaRPr lang="ru-RU" dirty="0" smtClean="0">
              <a:latin typeface="Times New Roman" panose="02020603050405020304" pitchFamily="18" charset="0"/>
              <a:cs typeface="Times New Roman" panose="02020603050405020304" pitchFamily="18" charset="0"/>
            </a:endParaRPr>
          </a:p>
          <a:p>
            <a:pPr marL="0" indent="0">
              <a:buNone/>
            </a:pPr>
            <a:r>
              <a:rPr lang="ru-RU" dirty="0" smtClean="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Порядок подачи в Комиссию обращений государств – членов ЕАЭС по фактам введения государственного ценового регулирования и их рассмотрения </a:t>
            </a:r>
            <a:endParaRPr lang="ru-RU" dirty="0" smtClean="0">
              <a:latin typeface="Times New Roman" panose="02020603050405020304" pitchFamily="18" charset="0"/>
              <a:cs typeface="Times New Roman" panose="02020603050405020304" pitchFamily="18" charset="0"/>
            </a:endParaRPr>
          </a:p>
          <a:p>
            <a:pPr marL="0" indent="0">
              <a:buNone/>
            </a:pPr>
            <a:r>
              <a:rPr lang="ru-RU" dirty="0" smtClean="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Порядок взаимодействия, в том числе информационного, Комиссии и уполномоченных органов государств – членов ЕАЭС </a:t>
            </a:r>
            <a:endParaRPr lang="ru-RU" dirty="0" smtClean="0">
              <a:latin typeface="Times New Roman" panose="02020603050405020304" pitchFamily="18" charset="0"/>
              <a:cs typeface="Times New Roman" panose="02020603050405020304" pitchFamily="18" charset="0"/>
            </a:endParaRPr>
          </a:p>
          <a:p>
            <a:pPr marL="0" indent="0">
              <a:buNone/>
            </a:pPr>
            <a:r>
              <a:rPr lang="ru-RU" dirty="0" smtClean="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Критерии отнесения рынка к трансграничному </a:t>
            </a:r>
            <a:endParaRPr lang="ru-RU" dirty="0" smtClean="0">
              <a:latin typeface="Times New Roman" panose="02020603050405020304" pitchFamily="18" charset="0"/>
              <a:cs typeface="Times New Roman" panose="02020603050405020304" pitchFamily="18" charset="0"/>
            </a:endParaRPr>
          </a:p>
          <a:p>
            <a:pPr marL="0" indent="0">
              <a:buNone/>
            </a:pPr>
            <a:r>
              <a:rPr lang="ru-RU" dirty="0" smtClean="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Методика оценки состояния конкуренции </a:t>
            </a:r>
            <a:endParaRPr lang="ru-RU" dirty="0" smtClean="0">
              <a:latin typeface="Times New Roman" panose="02020603050405020304" pitchFamily="18" charset="0"/>
              <a:cs typeface="Times New Roman" panose="02020603050405020304" pitchFamily="18" charset="0"/>
            </a:endParaRPr>
          </a:p>
          <a:p>
            <a:pPr marL="0" indent="0">
              <a:buNone/>
            </a:pPr>
            <a:r>
              <a:rPr lang="ru-RU" dirty="0" smtClean="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Порядок рассмотрения заявлений (материалов) о нарушении правил конкуренции </a:t>
            </a:r>
            <a:endParaRPr lang="ru-RU" dirty="0" smtClean="0">
              <a:latin typeface="Times New Roman" panose="02020603050405020304" pitchFamily="18" charset="0"/>
              <a:cs typeface="Times New Roman" panose="02020603050405020304" pitchFamily="18" charset="0"/>
            </a:endParaRPr>
          </a:p>
          <a:p>
            <a:pPr marL="0" indent="0">
              <a:buNone/>
            </a:pPr>
            <a:r>
              <a:rPr lang="ru-RU" dirty="0" smtClean="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Порядок проведения расследования нарушений правил конкуренции </a:t>
            </a:r>
            <a:endParaRPr lang="ru-RU" dirty="0" smtClean="0">
              <a:latin typeface="Times New Roman" panose="02020603050405020304" pitchFamily="18" charset="0"/>
              <a:cs typeface="Times New Roman" panose="02020603050405020304" pitchFamily="18" charset="0"/>
            </a:endParaRPr>
          </a:p>
          <a:p>
            <a:pPr marL="0" indent="0">
              <a:buNone/>
            </a:pPr>
            <a:r>
              <a:rPr lang="ru-RU" dirty="0" smtClean="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Порядок рассмотрения дел о нарушении правил конкуренции </a:t>
            </a:r>
            <a:endParaRPr lang="ru-RU" dirty="0" smtClean="0">
              <a:latin typeface="Times New Roman" panose="02020603050405020304" pitchFamily="18" charset="0"/>
              <a:cs typeface="Times New Roman" panose="02020603050405020304" pitchFamily="18" charset="0"/>
            </a:endParaRPr>
          </a:p>
          <a:p>
            <a:pPr marL="0" indent="0">
              <a:buNone/>
            </a:pPr>
            <a:r>
              <a:rPr lang="ru-RU" dirty="0" smtClean="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Методика определения монопольно высоких (низких) цен </a:t>
            </a:r>
            <a:endParaRPr lang="ru-RU" dirty="0" smtClean="0">
              <a:latin typeface="Times New Roman" panose="02020603050405020304" pitchFamily="18" charset="0"/>
              <a:cs typeface="Times New Roman" panose="02020603050405020304" pitchFamily="18" charset="0"/>
            </a:endParaRPr>
          </a:p>
          <a:p>
            <a:pPr marL="0" indent="0">
              <a:buNone/>
            </a:pPr>
            <a:r>
              <a:rPr lang="ru-RU" dirty="0" smtClean="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Методика расчета и порядок наложения штрафов</a:t>
            </a:r>
          </a:p>
        </p:txBody>
      </p:sp>
    </p:spTree>
    <p:extLst>
      <p:ext uri="{BB962C8B-B14F-4D97-AF65-F5344CB8AC3E}">
        <p14:creationId xmlns:p14="http://schemas.microsoft.com/office/powerpoint/2010/main" val="10804843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84311" y="0"/>
            <a:ext cx="10583193" cy="6684135"/>
          </a:xfrm>
        </p:spPr>
        <p:txBody>
          <a:bodyPr>
            <a:normAutofit fontScale="90000"/>
          </a:bodyPr>
          <a:lstStyle/>
          <a:p>
            <a:r>
              <a:rPr lang="ru-RU" sz="2800" b="1" dirty="0" smtClean="0">
                <a:latin typeface="Times New Roman" panose="02020603050405020304" pitchFamily="18" charset="0"/>
                <a:cs typeface="Times New Roman" panose="02020603050405020304" pitchFamily="18" charset="0"/>
              </a:rPr>
              <a:t>Нарушения общих правил конкуренции на трансграничных рынках</a:t>
            </a:r>
            <a:r>
              <a:rPr lang="ru-RU" sz="2800" dirty="0" smtClean="0">
                <a:latin typeface="Times New Roman" panose="02020603050405020304" pitchFamily="18" charset="0"/>
                <a:cs typeface="Times New Roman" panose="02020603050405020304" pitchFamily="18" charset="0"/>
              </a:rPr>
              <a:t/>
            </a:r>
            <a:br>
              <a:rPr lang="ru-RU" sz="2800" dirty="0" smtClean="0">
                <a:latin typeface="Times New Roman" panose="02020603050405020304" pitchFamily="18" charset="0"/>
                <a:cs typeface="Times New Roman" panose="02020603050405020304" pitchFamily="18" charset="0"/>
              </a:rPr>
            </a:br>
            <a:r>
              <a:rPr lang="ru-RU" sz="2800" dirty="0" smtClean="0">
                <a:latin typeface="Times New Roman" panose="02020603050405020304" pitchFamily="18" charset="0"/>
                <a:cs typeface="Times New Roman" panose="02020603050405020304" pitchFamily="18" charset="0"/>
              </a:rPr>
              <a:t>Полномочия </a:t>
            </a:r>
            <a:r>
              <a:rPr lang="ru-RU" sz="2800" dirty="0">
                <a:latin typeface="Times New Roman" panose="02020603050405020304" pitchFamily="18" charset="0"/>
                <a:cs typeface="Times New Roman" panose="02020603050405020304" pitchFamily="18" charset="0"/>
              </a:rPr>
              <a:t>ЕЭК и национальных конкурентных </a:t>
            </a:r>
            <a:r>
              <a:rPr lang="ru-RU" sz="2800" dirty="0" smtClean="0">
                <a:latin typeface="Times New Roman" panose="02020603050405020304" pitchFamily="18" charset="0"/>
                <a:cs typeface="Times New Roman" panose="02020603050405020304" pitchFamily="18" charset="0"/>
              </a:rPr>
              <a:t>ведомств</a:t>
            </a:r>
            <a:br>
              <a:rPr lang="ru-RU" sz="2800" dirty="0" smtClean="0">
                <a:latin typeface="Times New Roman" panose="02020603050405020304" pitchFamily="18" charset="0"/>
                <a:cs typeface="Times New Roman" panose="02020603050405020304" pitchFamily="18" charset="0"/>
              </a:rPr>
            </a:br>
            <a:r>
              <a:rPr lang="ru-RU" sz="2800" dirty="0" smtClean="0">
                <a:latin typeface="Times New Roman" panose="02020603050405020304" pitchFamily="18" charset="0"/>
                <a:cs typeface="Times New Roman" panose="02020603050405020304" pitchFamily="18" charset="0"/>
              </a:rPr>
              <a:t> </a:t>
            </a:r>
            <a:r>
              <a:rPr lang="ru-RU" sz="2800" b="1" dirty="0" smtClean="0">
                <a:latin typeface="Times New Roman" panose="02020603050405020304" pitchFamily="18" charset="0"/>
                <a:cs typeface="Times New Roman" panose="02020603050405020304" pitchFamily="18" charset="0"/>
              </a:rPr>
              <a:t>четко разграничены</a:t>
            </a:r>
            <a:r>
              <a:rPr lang="ru-RU" sz="2800" dirty="0" smtClean="0">
                <a:latin typeface="Times New Roman" panose="02020603050405020304" pitchFamily="18" charset="0"/>
                <a:cs typeface="Times New Roman" panose="02020603050405020304" pitchFamily="18" charset="0"/>
              </a:rPr>
              <a:t>.</a:t>
            </a:r>
            <a:br>
              <a:rPr lang="ru-RU" sz="2800" dirty="0" smtClean="0">
                <a:latin typeface="Times New Roman" panose="02020603050405020304" pitchFamily="18" charset="0"/>
                <a:cs typeface="Times New Roman" panose="02020603050405020304" pitchFamily="18" charset="0"/>
              </a:rPr>
            </a:br>
            <a:r>
              <a:rPr lang="ru-RU" sz="2800" dirty="0" smtClean="0">
                <a:latin typeface="Times New Roman" panose="02020603050405020304" pitchFamily="18" charset="0"/>
                <a:cs typeface="Times New Roman" panose="02020603050405020304" pitchFamily="18" charset="0"/>
              </a:rPr>
              <a:t> </a:t>
            </a:r>
            <a:br>
              <a:rPr lang="ru-RU" sz="2800" dirty="0" smtClean="0">
                <a:latin typeface="Times New Roman" panose="02020603050405020304" pitchFamily="18" charset="0"/>
                <a:cs typeface="Times New Roman" panose="02020603050405020304" pitchFamily="18" charset="0"/>
              </a:rPr>
            </a:br>
            <a:r>
              <a:rPr lang="ru-RU" sz="2800" dirty="0" smtClean="0">
                <a:latin typeface="Times New Roman" panose="02020603050405020304" pitchFamily="18" charset="0"/>
                <a:cs typeface="Times New Roman" panose="02020603050405020304" pitchFamily="18" charset="0"/>
              </a:rPr>
              <a:t>Все</a:t>
            </a:r>
            <a:r>
              <a:rPr lang="ru-RU" sz="2800" dirty="0">
                <a:latin typeface="Times New Roman" panose="02020603050405020304" pitchFamily="18" charset="0"/>
                <a:cs typeface="Times New Roman" panose="02020603050405020304" pitchFamily="18" charset="0"/>
              </a:rPr>
              <a:t>, что </a:t>
            </a:r>
            <a:r>
              <a:rPr lang="ru-RU" sz="2800" b="1" dirty="0">
                <a:latin typeface="Times New Roman" panose="02020603050405020304" pitchFamily="18" charset="0"/>
                <a:cs typeface="Times New Roman" panose="02020603050405020304" pitchFamily="18" charset="0"/>
              </a:rPr>
              <a:t>не выходит </a:t>
            </a:r>
            <a:r>
              <a:rPr lang="ru-RU" sz="2800" dirty="0">
                <a:latin typeface="Times New Roman" panose="02020603050405020304" pitchFamily="18" charset="0"/>
                <a:cs typeface="Times New Roman" panose="02020603050405020304" pitchFamily="18" charset="0"/>
              </a:rPr>
              <a:t>за пределы одного государства, контролируют национальные </a:t>
            </a:r>
            <a:r>
              <a:rPr lang="ru-RU" sz="2800" dirty="0" smtClean="0">
                <a:latin typeface="Times New Roman" panose="02020603050405020304" pitchFamily="18" charset="0"/>
                <a:cs typeface="Times New Roman" panose="02020603050405020304" pitchFamily="18" charset="0"/>
              </a:rPr>
              <a:t>органы в соответствии с нормами национального законодательства. </a:t>
            </a:r>
            <a:br>
              <a:rPr lang="ru-RU" sz="2800" dirty="0" smtClean="0">
                <a:latin typeface="Times New Roman" panose="02020603050405020304" pitchFamily="18" charset="0"/>
                <a:cs typeface="Times New Roman" panose="02020603050405020304" pitchFamily="18" charset="0"/>
              </a:rPr>
            </a:br>
            <a:r>
              <a:rPr lang="ru-RU" sz="2800" dirty="0" smtClean="0">
                <a:latin typeface="Times New Roman" panose="02020603050405020304" pitchFamily="18" charset="0"/>
                <a:cs typeface="Times New Roman" panose="02020603050405020304" pitchFamily="18" charset="0"/>
              </a:rPr>
              <a:t>Если </a:t>
            </a:r>
            <a:r>
              <a:rPr lang="ru-RU" sz="2800" dirty="0">
                <a:latin typeface="Times New Roman" panose="02020603050405020304" pitchFamily="18" charset="0"/>
                <a:cs typeface="Times New Roman" panose="02020603050405020304" pitchFamily="18" charset="0"/>
              </a:rPr>
              <a:t>нарушения правил конкуренции затронули рынки </a:t>
            </a:r>
            <a:r>
              <a:rPr lang="ru-RU" sz="2800" b="1" dirty="0">
                <a:latin typeface="Times New Roman" panose="02020603050405020304" pitchFamily="18" charset="0"/>
                <a:cs typeface="Times New Roman" panose="02020603050405020304" pitchFamily="18" charset="0"/>
              </a:rPr>
              <a:t>двух и более </a:t>
            </a:r>
            <a:r>
              <a:rPr lang="ru-RU" sz="2800" dirty="0">
                <a:latin typeface="Times New Roman" panose="02020603050405020304" pitchFamily="18" charset="0"/>
                <a:cs typeface="Times New Roman" panose="02020603050405020304" pitchFamily="18" charset="0"/>
              </a:rPr>
              <a:t>государств союза, то есть трансграничные рынки, то это поле </a:t>
            </a:r>
            <a:r>
              <a:rPr lang="ru-RU" sz="2800" dirty="0" smtClean="0">
                <a:latin typeface="Times New Roman" panose="02020603050405020304" pitchFamily="18" charset="0"/>
                <a:cs typeface="Times New Roman" panose="02020603050405020304" pitchFamily="18" charset="0"/>
              </a:rPr>
              <a:t>деятельности ЕЭК. </a:t>
            </a:r>
            <a:br>
              <a:rPr lang="ru-RU" sz="2800" dirty="0" smtClean="0">
                <a:latin typeface="Times New Roman" panose="02020603050405020304" pitchFamily="18" charset="0"/>
                <a:cs typeface="Times New Roman" panose="02020603050405020304" pitchFamily="18" charset="0"/>
              </a:rPr>
            </a:br>
            <a:r>
              <a:rPr lang="ru-RU" sz="2800" b="1" dirty="0" smtClean="0">
                <a:latin typeface="Times New Roman" panose="02020603050405020304" pitchFamily="18" charset="0"/>
                <a:cs typeface="Times New Roman" panose="02020603050405020304" pitchFamily="18" charset="0"/>
              </a:rPr>
              <a:t>Пример</a:t>
            </a:r>
            <a:r>
              <a:rPr lang="ru-RU" sz="2800" b="1" dirty="0">
                <a:latin typeface="Times New Roman" panose="02020603050405020304" pitchFamily="18" charset="0"/>
                <a:cs typeface="Times New Roman" panose="02020603050405020304" pitchFamily="18" charset="0"/>
              </a:rPr>
              <a:t>:</a:t>
            </a:r>
            <a:r>
              <a:rPr lang="ru-RU" sz="2800" b="1" dirty="0" smtClean="0">
                <a:latin typeface="Times New Roman" panose="02020603050405020304" pitchFamily="18" charset="0"/>
                <a:cs typeface="Times New Roman" panose="02020603050405020304" pitchFamily="18" charset="0"/>
              </a:rPr>
              <a:t> </a:t>
            </a:r>
            <a:r>
              <a:rPr lang="ru-RU" sz="2800" dirty="0" smtClean="0">
                <a:latin typeface="Times New Roman" panose="02020603050405020304" pitchFamily="18" charset="0"/>
                <a:cs typeface="Times New Roman" panose="02020603050405020304" pitchFamily="18" charset="0"/>
              </a:rPr>
              <a:t>Крупный </a:t>
            </a:r>
            <a:r>
              <a:rPr lang="ru-RU" sz="2800" dirty="0">
                <a:latin typeface="Times New Roman" panose="02020603050405020304" pitchFamily="18" charset="0"/>
                <a:cs typeface="Times New Roman" panose="02020603050405020304" pitchFamily="18" charset="0"/>
              </a:rPr>
              <a:t>поставщик занимает доминирующее положение – не менее 35% доли рынка на территории двух и более государств. Если он выставляет покупателю одной из стран другие, худшие, условия, то, значит, злоупотребляет своим положением. </a:t>
            </a:r>
            <a:r>
              <a:rPr lang="ru-RU" sz="2800" i="1" dirty="0">
                <a:latin typeface="Times New Roman" panose="02020603050405020304" pitchFamily="18" charset="0"/>
                <a:cs typeface="Times New Roman" panose="02020603050405020304" pitchFamily="18" charset="0"/>
              </a:rPr>
              <a:t>В таком случае действия продавца – прямое нарушение правил конкуренции</a:t>
            </a:r>
            <a:r>
              <a:rPr lang="ru-RU" sz="28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42506495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25014" y="0"/>
            <a:ext cx="9809409" cy="734096"/>
          </a:xfrm>
        </p:spPr>
        <p:txBody>
          <a:bodyPr>
            <a:normAutofit fontScale="90000"/>
          </a:bodyPr>
          <a:lstStyle/>
          <a:p>
            <a:pPr fontAlgn="base"/>
            <a:r>
              <a:rPr lang="ru-RU" sz="2700" b="1" dirty="0">
                <a:latin typeface="Times New Roman" panose="02020603050405020304" pitchFamily="18" charset="0"/>
                <a:cs typeface="Times New Roman" panose="02020603050405020304" pitchFamily="18" charset="0"/>
              </a:rPr>
              <a:t>Порядок рассмотрения заявлений (материалов</a:t>
            </a:r>
            <a:r>
              <a:rPr lang="ru-RU" sz="2700" b="1" dirty="0" smtClean="0">
                <a:latin typeface="Times New Roman" panose="02020603050405020304" pitchFamily="18" charset="0"/>
                <a:cs typeface="Times New Roman" panose="02020603050405020304" pitchFamily="18" charset="0"/>
              </a:rPr>
              <a:t>) </a:t>
            </a:r>
            <a:r>
              <a:rPr lang="ru-RU" sz="2700" b="1" cap="small" dirty="0" smtClean="0">
                <a:latin typeface="Times New Roman" panose="02020603050405020304" pitchFamily="18" charset="0"/>
                <a:cs typeface="Times New Roman" panose="02020603050405020304" pitchFamily="18" charset="0"/>
              </a:rPr>
              <a:t>о </a:t>
            </a:r>
            <a:r>
              <a:rPr lang="ru-RU" sz="2700" b="1" dirty="0">
                <a:latin typeface="Times New Roman" panose="02020603050405020304" pitchFamily="18" charset="0"/>
                <a:cs typeface="Times New Roman" panose="02020603050405020304" pitchFamily="18" charset="0"/>
              </a:rPr>
              <a:t>нарушении правил </a:t>
            </a:r>
            <a:r>
              <a:rPr lang="ru-RU" sz="2700" b="1" dirty="0" smtClean="0">
                <a:latin typeface="Times New Roman" panose="02020603050405020304" pitchFamily="18" charset="0"/>
                <a:cs typeface="Times New Roman" panose="02020603050405020304" pitchFamily="18" charset="0"/>
              </a:rPr>
              <a:t>конкуренции </a:t>
            </a:r>
            <a:r>
              <a:rPr lang="ru-RU" sz="2000" b="1" dirty="0" smtClean="0">
                <a:latin typeface="Times New Roman" panose="02020603050405020304" pitchFamily="18" charset="0"/>
                <a:cs typeface="Times New Roman" panose="02020603050405020304" pitchFamily="18" charset="0"/>
              </a:rPr>
              <a:t>(</a:t>
            </a:r>
            <a:r>
              <a:rPr lang="ru-RU" sz="2000" dirty="0" smtClean="0">
                <a:latin typeface="Times New Roman" panose="02020603050405020304" pitchFamily="18" charset="0"/>
                <a:cs typeface="Times New Roman" panose="02020603050405020304" pitchFamily="18" charset="0"/>
              </a:rPr>
              <a:t>РЕШЕНИЕ Совета ЕЭК от </a:t>
            </a:r>
            <a:r>
              <a:rPr lang="ru-RU" sz="2000" dirty="0">
                <a:latin typeface="Times New Roman" panose="02020603050405020304" pitchFamily="18" charset="0"/>
                <a:cs typeface="Times New Roman" panose="02020603050405020304" pitchFamily="18" charset="0"/>
              </a:rPr>
              <a:t>23 ноября 2012 года N </a:t>
            </a:r>
            <a:r>
              <a:rPr lang="ru-RU" sz="2000" dirty="0" smtClean="0">
                <a:latin typeface="Times New Roman" panose="02020603050405020304" pitchFamily="18" charset="0"/>
                <a:cs typeface="Times New Roman" panose="02020603050405020304" pitchFamily="18" charset="0"/>
              </a:rPr>
              <a:t>97)</a:t>
            </a:r>
            <a:endParaRPr lang="ru-RU"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1026" name="Picture 2" descr="image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4077" y="1133840"/>
            <a:ext cx="10260550" cy="54408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3240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84311" y="193184"/>
            <a:ext cx="10390010" cy="914400"/>
          </a:xfrm>
        </p:spPr>
        <p:txBody>
          <a:bodyPr>
            <a:normAutofit fontScale="90000"/>
          </a:bodyPr>
          <a:lstStyle/>
          <a:p>
            <a:r>
              <a:rPr lang="ru-RU" sz="3100" b="1" dirty="0">
                <a:latin typeface="Times New Roman" panose="02020603050405020304" pitchFamily="18" charset="0"/>
                <a:cs typeface="Times New Roman" panose="02020603050405020304" pitchFamily="18" charset="0"/>
              </a:rPr>
              <a:t>Порядок проведения </a:t>
            </a:r>
            <a:r>
              <a:rPr lang="ru-RU" sz="3100" b="1" dirty="0" smtClean="0">
                <a:latin typeface="Times New Roman" panose="02020603050405020304" pitchFamily="18" charset="0"/>
                <a:cs typeface="Times New Roman" panose="02020603050405020304" pitchFamily="18" charset="0"/>
              </a:rPr>
              <a:t>расследования нарушения </a:t>
            </a:r>
            <a:r>
              <a:rPr lang="ru-RU" sz="3100" b="1" dirty="0">
                <a:latin typeface="Times New Roman" panose="02020603050405020304" pitchFamily="18" charset="0"/>
                <a:cs typeface="Times New Roman" panose="02020603050405020304" pitchFamily="18" charset="0"/>
              </a:rPr>
              <a:t>правил </a:t>
            </a:r>
            <a:r>
              <a:rPr lang="ru-RU" sz="3100" b="1" dirty="0" smtClean="0">
                <a:latin typeface="Times New Roman" panose="02020603050405020304" pitchFamily="18" charset="0"/>
                <a:cs typeface="Times New Roman" panose="02020603050405020304" pitchFamily="18" charset="0"/>
              </a:rPr>
              <a:t>конкуренции (</a:t>
            </a:r>
            <a:r>
              <a:rPr lang="ru-RU" sz="2000" dirty="0" smtClean="0">
                <a:latin typeface="Times New Roman" panose="02020603050405020304" pitchFamily="18" charset="0"/>
                <a:cs typeface="Times New Roman" panose="02020603050405020304" pitchFamily="18" charset="0"/>
              </a:rPr>
              <a:t>РЕШЕНИЕ Совета ЕЭК </a:t>
            </a:r>
            <a:r>
              <a:rPr lang="ru-RU" sz="2000" dirty="0">
                <a:latin typeface="Times New Roman" panose="02020603050405020304" pitchFamily="18" charset="0"/>
                <a:cs typeface="Times New Roman" panose="02020603050405020304" pitchFamily="18" charset="0"/>
              </a:rPr>
              <a:t>от 23 ноября 2012 г. № </a:t>
            </a:r>
            <a:r>
              <a:rPr lang="ru-RU" sz="2000" dirty="0" smtClean="0">
                <a:latin typeface="Times New Roman" panose="02020603050405020304" pitchFamily="18" charset="0"/>
                <a:cs typeface="Times New Roman" panose="02020603050405020304" pitchFamily="18" charset="0"/>
              </a:rPr>
              <a:t>98)</a:t>
            </a:r>
            <a:endParaRPr lang="ru-RU" sz="2000" dirty="0">
              <a:latin typeface="Times New Roman" panose="02020603050405020304" pitchFamily="18" charset="0"/>
              <a:cs typeface="Times New Roman" panose="02020603050405020304" pitchFamily="18" charset="0"/>
            </a:endParaRPr>
          </a:p>
        </p:txBody>
      </p:sp>
      <p:pic>
        <p:nvPicPr>
          <p:cNvPr id="2050" name="Picture 2" descr="image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7893" y="1468193"/>
            <a:ext cx="9736428" cy="5067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533051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араллакс">
  <a:themeElements>
    <a:clrScheme name="Параллакс">
      <a:dk1>
        <a:sysClr val="windowText" lastClr="000000"/>
      </a:dk1>
      <a:lt1>
        <a:sysClr val="window" lastClr="FFFFFF"/>
      </a:lt1>
      <a:dk2>
        <a:srgbClr val="212121"/>
      </a:dk2>
      <a:lt2>
        <a:srgbClr val="CDD0D1"/>
      </a:lt2>
      <a:accent1>
        <a:srgbClr val="30ACEC"/>
      </a:accent1>
      <a:accent2>
        <a:srgbClr val="80C34F"/>
      </a:accent2>
      <a:accent3>
        <a:srgbClr val="E29D3E"/>
      </a:accent3>
      <a:accent4>
        <a:srgbClr val="D64A3B"/>
      </a:accent4>
      <a:accent5>
        <a:srgbClr val="D64787"/>
      </a:accent5>
      <a:accent6>
        <a:srgbClr val="A666E1"/>
      </a:accent6>
      <a:hlink>
        <a:srgbClr val="3085ED"/>
      </a:hlink>
      <a:folHlink>
        <a:srgbClr val="82B6F4"/>
      </a:folHlink>
    </a:clrScheme>
    <a:fontScheme name="Параллакс">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Параллакс">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4F7A876A-7598-49CA-AFC8-8EDA2551E4A7}"/>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TM03457496[[fn=Параллакс]]</Template>
  <TotalTime>420</TotalTime>
  <Words>816</Words>
  <Application>Microsoft Office PowerPoint</Application>
  <PresentationFormat>Широкоэкранный</PresentationFormat>
  <Paragraphs>56</Paragraphs>
  <Slides>17</Slides>
  <Notes>0</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17</vt:i4>
      </vt:variant>
    </vt:vector>
  </HeadingPairs>
  <TitlesOfParts>
    <vt:vector size="24" baseType="lpstr">
      <vt:lpstr>Arial</vt:lpstr>
      <vt:lpstr>Book Antiqua</vt:lpstr>
      <vt:lpstr>Calibri</vt:lpstr>
      <vt:lpstr>Corbel</vt:lpstr>
      <vt:lpstr>Times New Roman</vt:lpstr>
      <vt:lpstr>Verdana</vt:lpstr>
      <vt:lpstr>Параллакс</vt:lpstr>
      <vt:lpstr> Тема: «Нарушение общих правил конкуренции установленных Договором о ЕАЭС»     Государственное агентство антимонопольного регулирования при Правительстве Кыргызской Республики    </vt:lpstr>
      <vt:lpstr> ЕАЭС создан в целях всесторонней модернизации, кооперации и повышения конкурентоспособности национальных экономик и создания условий для стабильного развития в интересах повышения жизненного уровня населения государств-членов.  Органами Союза являются: Высший Евразийский экономический совет  Евразийский межправительственный совет  Евразийская экономическая комиссия  Суд евразийского экономического союза  </vt:lpstr>
      <vt:lpstr> Евразийская экономическая комиссия (ЕЭК - Комиссия) является постоянно действующим регулирующим органом ЕАЭС (Союз).  ЕЭК состоит из Совета и Коллегии, в Совет войдёт по одному вице-премьеру от Правительства каждой страны, в состав Коллегии — по три представителя каждой стороны. Также ЕЭК предусмотрены полномочия по созданию департаментов, которые будут готовить решения и заниматься мониторингом в подведомственных отраслях, и консультативных органов.  Основными задачами Комиссии являются обеспечение условий функционирования и развития Союза, а также выработка предложений в сфере экономической интеграции в рамках Союза. Структурные подразделения антимонопольного органа ответственные за взаимодействие с Комиссией по следующим вопросам: - интеллектуальная собственность, защита прав потребителей, реклама - естественные монополии - конкурентная политика  - государственные закупки </vt:lpstr>
      <vt:lpstr>Суд Евразийского экономического союза. В соответствии со статьей 19 «Суд Союза» Договора о Евразийском экономическом союзе от 29 мая 2014 года (далее –Договор) Суд является постоянно действующим судебным органом Союза.  Суд рассматривает споры, возникающие по вопросам реализации Договора, международных договоров в рамках Союза и (или) решений органов Союза: 1) по заявлению государства-члена: о соответствии международного договора в рамках Союза или его отдельных положений Договору; о соблюдении другим государством-членом (другими государствами-членами) Договора, международных договоров в рамках Союза и (или) решений органов Союза, а также отдельных положений указанных международных договоров и (или) решений; о соответствии решения Комиссии или его отдельных положений Договору, международным договорам в рамках Союза и (или) решениям органов Союза; об оспаривании действия (бездействия) Комиссии; 2) по заявлению хозяйствующего субъекта: - о соответствии решения Комиссии или его отдельных положений, непосредственно затрагивающих права и законные интересы хозяйствующего субъекта в сфере предпринимательской и иной экономической деятельности, Договору и (или) международным договорам в рамках Союза, если такое решение или его отдельные положения повлекли нарушение предоставленных Договором и (или) международными договорами в рамках Союза прав и законных интересов хозяйствующего субъекта; - об оспаривании действия (бездействия) Комиссии, непосредственно затрагивающего права и законные интересы хозяйствующего субъекта в сфере предпринимательской и иной экономической деятельности, если такое действие (бездействие) повлекло нарушение предоставленных Договором и (или) международными договорами в рамках Союза прав и законных интересов хозяйствующего субъекта. </vt:lpstr>
      <vt:lpstr>Презентация PowerPoint</vt:lpstr>
      <vt:lpstr>Правовая основа защиты конкуренции в ЕАЭС </vt:lpstr>
      <vt:lpstr>Нарушения общих правил конкуренции на трансграничных рынках Полномочия ЕЭК и национальных конкурентных ведомств  четко разграничены.   Все, что не выходит за пределы одного государства, контролируют национальные органы в соответствии с нормами национального законодательства.  Если нарушения правил конкуренции затронули рынки двух и более государств союза, то есть трансграничные рынки, то это поле деятельности ЕЭК.  Пример: Крупный поставщик занимает доминирующее положение – не менее 35% доли рынка на территории двух и более государств. Если он выставляет покупателю одной из стран другие, худшие, условия, то, значит, злоупотребляет своим положением. В таком случае действия продавца – прямое нарушение правил конкуренции.</vt:lpstr>
      <vt:lpstr>Порядок рассмотрения заявлений (материалов) о нарушении правил конкуренции (РЕШЕНИЕ Совета ЕЭК от 23 ноября 2012 года N 97)</vt:lpstr>
      <vt:lpstr>Порядок проведения расследования нарушения правил конкуренции (РЕШЕНИЕ Совета ЕЭК от 23 ноября 2012 г. № 98)</vt:lpstr>
      <vt:lpstr>Порядок рассмотрения дел о нарушении правил конкуренции (РЕШЕНИЕ от 23 ноября 2012 г. № 99) Дело о нарушении общих правил конкуренции на трансграничных рынках  возбуждается и рассматривается при наличии признаков нарушения общих правил конкуренции на трансграничных рынках на основании определения о возбуждении и рассмотрении дела, принимаемого по итогам проведения расследования о нарушении общих правил конкуренции на трансграничных рынках в соответствии с Порядком проведения расследования нарушений общих правил конкуренции на трансграничных рынках, утвержденным Решением Совета Евразийской экономической комиссии от 23 ноября 2012 г. № 98</vt:lpstr>
      <vt:lpstr>Презентация PowerPoint</vt:lpstr>
      <vt:lpstr>Злоупотребление доминирующим положением:  - установление, поддержание монопольной цены товара; -  изъятие товара из обращения навязывание контрагенту необоснованных условий договора; - необоснованное сокращение или прекращение производства товара;  - необоснованный отказ либо уклонение от заключения договора;  - создание препятствий доступу или выходу на товарный рынок;  - необоснованное установление различных цен (тарифов) на один и тот же товар;  - создание дискриминационных условий   Влечет наложение штрафа:  на юридических лиц: в размере от 0,01 до 0,15 выручки от реализации товара (работы, услуги) либо суммы расходов на приобретение товара (работы, услуги), но не более 0,02 совокупного размера суммы выручки от реализации всех товаров (работ, услуг) и не менее 100 000 российских рублей или в размере от 0,003 до 0,03 суммы выручки от реализации товара, либо суммы расходов на приобретение товара, но не более 0,02 совокупного размера суммы выручки правонарушителя от реализации всех товаров и не менее 100 000 российских рублей  на должностных лиц и индивидуальных предпринимателей: от 20 000 до 150 000 российских рублей</vt:lpstr>
      <vt:lpstr>Координация экономической деятельности</vt:lpstr>
      <vt:lpstr>Презентация PowerPoint</vt:lpstr>
      <vt:lpstr>Презентация PowerPoint</vt:lpstr>
      <vt:lpstr>Презентация PowerPoint</vt:lpstr>
      <vt:lpstr>Спасибо за внимание!!!</vt:lpstr>
    </vt:vector>
  </TitlesOfParts>
  <Company>SPecialiST RePack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ОСОБЕННОСТИ РЕГУЛИРОВАНИЯ СУБЪЕКТОВ ЕСТЕСТВЕННЫХ МОНОПОЛИЙ В УСЛОВИЯХ ПРИСОЕДИНЕНИЯ КЫРГЫЗСКОЙ РЕСПУБЛИКИ К ЕАЭС</dc:title>
  <dc:creator>user</dc:creator>
  <cp:lastModifiedBy>ГААР</cp:lastModifiedBy>
  <cp:revision>52</cp:revision>
  <cp:lastPrinted>2019-07-23T03:44:24Z</cp:lastPrinted>
  <dcterms:created xsi:type="dcterms:W3CDTF">2015-05-03T15:03:11Z</dcterms:created>
  <dcterms:modified xsi:type="dcterms:W3CDTF">2019-07-23T05:45:10Z</dcterms:modified>
</cp:coreProperties>
</file>